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9"/>
  </p:notesMasterIdLst>
  <p:sldIdLst>
    <p:sldId id="272" r:id="rId5"/>
    <p:sldId id="4649" r:id="rId6"/>
    <p:sldId id="4500" r:id="rId7"/>
    <p:sldId id="4648" r:id="rId8"/>
  </p:sldIdLst>
  <p:sldSz cx="9144000" cy="5143500" type="screen16x9"/>
  <p:notesSz cx="6858000" cy="9144000"/>
  <p:defaultTextStyle>
    <a:defPPr>
      <a:defRPr lang="en-AU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76BEE4E-9314-212D-B819-CF369D2864B7}" name="Carla Donnery (Health)" initials="C(" userId="S::carla.donnery@health.vic.gov.au::5463e4de-d3d8-4032-aa44-7b9839557c01" providerId="AD"/>
  <p188:author id="{9FFE06FC-AE31-4CCC-6A7A-35E25D97A948}" name="Liz Murdoch (Health)" initials="L(" userId="S::liz.murdoch@health.vic.gov.au::da091a88-eb40-44a1-96ca-5d87f13ce3a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1547"/>
    <a:srgbClr val="AF272F"/>
    <a:srgbClr val="53565A"/>
    <a:srgbClr val="87189D"/>
    <a:srgbClr val="D50032"/>
    <a:srgbClr val="007B4B"/>
    <a:srgbClr val="DA372E"/>
    <a:srgbClr val="008950"/>
    <a:srgbClr val="80808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06256A-EAEB-415C-8005-62753FF7BF8A}" v="6" dt="2024-01-10T23:04:48.8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4" d="100"/>
          <a:sy n="134" d="100"/>
        </p:scale>
        <p:origin x="144" y="59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a Donnery (Health)" userId="S::carla.donnery@health.vic.gov.au::5463e4de-d3d8-4032-aa44-7b9839557c01" providerId="AD" clId="Web-{1C06256A-EAEB-415C-8005-62753FF7BF8A}"/>
    <pc:docChg chg="modSld">
      <pc:chgData name="Carla Donnery (Health)" userId="S::carla.donnery@health.vic.gov.au::5463e4de-d3d8-4032-aa44-7b9839557c01" providerId="AD" clId="Web-{1C06256A-EAEB-415C-8005-62753FF7BF8A}" dt="2024-01-10T23:04:45.650" v="4" actId="20577"/>
      <pc:docMkLst>
        <pc:docMk/>
      </pc:docMkLst>
      <pc:sldChg chg="modSp">
        <pc:chgData name="Carla Donnery (Health)" userId="S::carla.donnery@health.vic.gov.au::5463e4de-d3d8-4032-aa44-7b9839557c01" providerId="AD" clId="Web-{1C06256A-EAEB-415C-8005-62753FF7BF8A}" dt="2024-01-10T23:04:45.650" v="4" actId="20577"/>
        <pc:sldMkLst>
          <pc:docMk/>
          <pc:sldMk cId="1513578677" sldId="272"/>
        </pc:sldMkLst>
        <pc:spChg chg="mod">
          <ac:chgData name="Carla Donnery (Health)" userId="S::carla.donnery@health.vic.gov.au::5463e4de-d3d8-4032-aa44-7b9839557c01" providerId="AD" clId="Web-{1C06256A-EAEB-415C-8005-62753FF7BF8A}" dt="2024-01-10T23:04:45.650" v="4" actId="20577"/>
          <ac:spMkLst>
            <pc:docMk/>
            <pc:sldMk cId="1513578677" sldId="272"/>
            <ac:spMk id="3" creationId="{71546870-8865-4200-8EDC-0246D63A119E}"/>
          </ac:spMkLst>
        </pc:spChg>
      </pc:sldChg>
    </pc:docChg>
  </pc:docChgLst>
  <pc:docChgLst>
    <pc:chgData name="Carla Donnery (Health)" userId="5463e4de-d3d8-4032-aa44-7b9839557c01" providerId="ADAL" clId="{64F516E4-54BB-42E0-A15A-54B0D2820AF7}"/>
    <pc:docChg chg="modSld">
      <pc:chgData name="Carla Donnery (Health)" userId="5463e4de-d3d8-4032-aa44-7b9839557c01" providerId="ADAL" clId="{64F516E4-54BB-42E0-A15A-54B0D2820AF7}" dt="2023-12-22T01:24:17.362" v="7" actId="20577"/>
      <pc:docMkLst>
        <pc:docMk/>
      </pc:docMkLst>
      <pc:sldChg chg="modSp mod">
        <pc:chgData name="Carla Donnery (Health)" userId="5463e4de-d3d8-4032-aa44-7b9839557c01" providerId="ADAL" clId="{64F516E4-54BB-42E0-A15A-54B0D2820AF7}" dt="2023-12-22T01:24:17.362" v="7" actId="20577"/>
        <pc:sldMkLst>
          <pc:docMk/>
          <pc:sldMk cId="1513578677" sldId="272"/>
        </pc:sldMkLst>
        <pc:spChg chg="mod">
          <ac:chgData name="Carla Donnery (Health)" userId="5463e4de-d3d8-4032-aa44-7b9839557c01" providerId="ADAL" clId="{64F516E4-54BB-42E0-A15A-54B0D2820AF7}" dt="2023-12-22T01:24:17.362" v="7" actId="20577"/>
          <ac:spMkLst>
            <pc:docMk/>
            <pc:sldMk cId="1513578677" sldId="272"/>
            <ac:spMk id="3" creationId="{71546870-8865-4200-8EDC-0246D63A119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D4B3EAE-599F-4337-95D0-2917641C3D63}" type="datetimeFigureOut">
              <a:rPr lang="en-AU"/>
              <a:pPr>
                <a:defRPr/>
              </a:pPr>
              <a:t>10/01/2024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AU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AU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66296A8-20EE-44BB-B7CD-DB4AE54BF570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3860982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6296A8-20EE-44BB-B7CD-DB4AE54BF570}" type="slidenum">
              <a:rPr lang="en-AU" altLang="en-US" smtClean="0"/>
              <a:pPr/>
              <a:t>3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2393360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6296A8-20EE-44BB-B7CD-DB4AE54BF570}" type="slidenum">
              <a:rPr lang="en-AU" altLang="en-US" smtClean="0"/>
              <a:pPr/>
              <a:t>4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847447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999" y="649118"/>
            <a:ext cx="6803775" cy="1417807"/>
          </a:xfrm>
        </p:spPr>
        <p:txBody>
          <a:bodyPr anchor="b">
            <a:noAutofit/>
          </a:bodyPr>
          <a:lstStyle>
            <a:lvl1pPr>
              <a:defRPr sz="3200" baseline="0">
                <a:solidFill>
                  <a:srgbClr val="20154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2143125"/>
            <a:ext cx="4832100" cy="971551"/>
          </a:xfrm>
        </p:spPr>
        <p:txBody>
          <a:bodyPr>
            <a:noAutofit/>
          </a:bodyPr>
          <a:lstStyle>
            <a:lvl1pPr marL="0" indent="0" algn="l">
              <a:buNone/>
              <a:defRPr sz="2200" b="0" baseline="0">
                <a:solidFill>
                  <a:srgbClr val="53565A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1254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deep bann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10000"/>
              </a:lnSpc>
              <a:defRPr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50" y="1214438"/>
            <a:ext cx="8243888" cy="3641098"/>
          </a:xfrm>
        </p:spPr>
        <p:txBody>
          <a:bodyPr/>
          <a:lstStyle>
            <a:lvl1pPr marL="0" indent="0">
              <a:lnSpc>
                <a:spcPct val="110000"/>
              </a:lnSpc>
              <a:defRPr baseline="0">
                <a:solidFill>
                  <a:srgbClr val="201547"/>
                </a:solidFill>
              </a:defRPr>
            </a:lvl1pPr>
            <a:lvl2pPr marL="0" indent="0">
              <a:lnSpc>
                <a:spcPct val="110000"/>
              </a:lnSpc>
              <a:defRPr/>
            </a:lvl2pPr>
            <a:lvl3pPr marL="252000" indent="-252000">
              <a:lnSpc>
                <a:spcPct val="110000"/>
              </a:lnSpc>
              <a:defRPr/>
            </a:lvl3pPr>
            <a:lvl4pPr marL="504000" indent="-252000"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3888" y="4860131"/>
            <a:ext cx="539750" cy="280988"/>
          </a:xfrm>
        </p:spPr>
        <p:txBody>
          <a:bodyPr/>
          <a:lstStyle>
            <a:lvl1pPr>
              <a:defRPr/>
            </a:lvl1pPr>
          </a:lstStyle>
          <a:p>
            <a:fld id="{3689E5EE-9843-45A7-B324-3EFD7322EDFC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485278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shallow bann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-116849"/>
            <a:ext cx="7199313" cy="809625"/>
          </a:xfrm>
        </p:spPr>
        <p:txBody>
          <a:bodyPr/>
          <a:lstStyle>
            <a:lvl1pPr>
              <a:lnSpc>
                <a:spcPct val="110000"/>
              </a:lnSpc>
              <a:defRPr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50" y="989814"/>
            <a:ext cx="8243888" cy="3865722"/>
          </a:xfrm>
        </p:spPr>
        <p:txBody>
          <a:bodyPr/>
          <a:lstStyle>
            <a:lvl1pPr marL="0" indent="0">
              <a:lnSpc>
                <a:spcPct val="110000"/>
              </a:lnSpc>
              <a:defRPr baseline="0">
                <a:solidFill>
                  <a:srgbClr val="201547"/>
                </a:solidFill>
              </a:defRPr>
            </a:lvl1pPr>
            <a:lvl2pPr marL="0" indent="0">
              <a:lnSpc>
                <a:spcPct val="110000"/>
              </a:lnSpc>
              <a:defRPr/>
            </a:lvl2pPr>
            <a:lvl3pPr marL="252000" indent="-252000">
              <a:lnSpc>
                <a:spcPct val="110000"/>
              </a:lnSpc>
              <a:defRPr/>
            </a:lvl3pPr>
            <a:lvl4pPr marL="504000" indent="-252000"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3888" y="4860131"/>
            <a:ext cx="539750" cy="280988"/>
          </a:xfrm>
        </p:spPr>
        <p:txBody>
          <a:bodyPr/>
          <a:lstStyle>
            <a:lvl1pPr>
              <a:defRPr/>
            </a:lvl1pPr>
          </a:lstStyle>
          <a:p>
            <a:fld id="{3689E5EE-9843-45A7-B324-3EFD7322EDFC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4242618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539751" y="202406"/>
            <a:ext cx="7199313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39750" y="1214438"/>
            <a:ext cx="8243888" cy="337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6119814" y="4860131"/>
            <a:ext cx="1800225" cy="28098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39751" y="4860131"/>
            <a:ext cx="5400675" cy="28098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243888" y="4864894"/>
            <a:ext cx="539750" cy="28098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fld id="{ED7680F9-C0BF-4CC2-A043-27BA3E10BB14}" type="slidenum">
              <a:rPr lang="en-AU" altLang="en-US"/>
              <a:pPr/>
              <a:t>‹#›</a:t>
            </a:fld>
            <a:endParaRPr lang="en-AU" altLang="en-US"/>
          </a:p>
        </p:txBody>
      </p:sp>
      <p:sp>
        <p:nvSpPr>
          <p:cNvPr id="5" name="MSIPCMContentMarking" descr="{&quot;HashCode&quot;:904758361,&quot;Placement&quot;:&quot;Footer&quot;,&quot;Top&quot;:382.448425,&quot;Left&quot;:323.117157,&quot;SlideWidth&quot;:720,&quot;SlideHeight&quot;:405}">
            <a:extLst>
              <a:ext uri="{FF2B5EF4-FFF2-40B4-BE49-F238E27FC236}">
                <a16:creationId xmlns:a16="http://schemas.microsoft.com/office/drawing/2014/main" id="{76712CD4-F58D-438E-BC1E-240E73B8014B}"/>
              </a:ext>
            </a:extLst>
          </p:cNvPr>
          <p:cNvSpPr txBox="1"/>
          <p:nvPr userDrawn="1"/>
        </p:nvSpPr>
        <p:spPr>
          <a:xfrm>
            <a:off x="4103588" y="4857095"/>
            <a:ext cx="936825" cy="2864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AU" sz="1000">
                <a:solidFill>
                  <a:srgbClr val="000000"/>
                </a:solidFill>
                <a:latin typeface="Arial Black" panose="020B0A04020102020204" pitchFamily="34" charset="0"/>
              </a:rPr>
              <a:t>OFFICIAL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</p:sldLayoutIdLst>
  <p:hf sldNum="0"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kern="1200">
          <a:solidFill>
            <a:schemeClr val="bg1"/>
          </a:solidFill>
          <a:latin typeface="Arial"/>
          <a:ea typeface="ＭＳ Ｐゴシック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  <a:cs typeface="Arial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  <a:cs typeface="Arial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  <a:cs typeface="Arial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  <a:cs typeface="Arial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algn="l" defTabSz="457200" rtl="0" eaLnBrk="1" fontAlgn="base" hangingPunct="1">
        <a:lnSpc>
          <a:spcPct val="110000"/>
        </a:lnSpc>
        <a:spcBef>
          <a:spcPts val="800"/>
        </a:spcBef>
        <a:spcAft>
          <a:spcPts val="800"/>
        </a:spcAft>
        <a:defRPr sz="2200" b="1" kern="1200">
          <a:solidFill>
            <a:srgbClr val="201547"/>
          </a:solidFill>
          <a:latin typeface="+mn-lt"/>
          <a:ea typeface="ＭＳ Ｐゴシック" charset="0"/>
          <a:cs typeface="ＭＳ Ｐゴシック" charset="0"/>
        </a:defRPr>
      </a:lvl1pPr>
      <a:lvl2pPr algn="l" defTabSz="457200" rtl="0" eaLnBrk="1" fontAlgn="base" hangingPunct="1">
        <a:lnSpc>
          <a:spcPct val="110000"/>
        </a:lnSpc>
        <a:spcBef>
          <a:spcPct val="0"/>
        </a:spcBef>
        <a:spcAft>
          <a:spcPts val="800"/>
        </a:spcAft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250825" indent="-250825" algn="l" defTabSz="457200" rtl="0" eaLnBrk="1" fontAlgn="base" hangingPunct="1">
        <a:lnSpc>
          <a:spcPct val="110000"/>
        </a:lnSpc>
        <a:spcBef>
          <a:spcPct val="0"/>
        </a:spcBef>
        <a:spcAft>
          <a:spcPts val="80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503238" indent="-250825" algn="l" defTabSz="457200" rtl="0" eaLnBrk="1" fontAlgn="base" hangingPunct="1">
        <a:lnSpc>
          <a:spcPct val="110000"/>
        </a:lnSpc>
        <a:spcBef>
          <a:spcPct val="0"/>
        </a:spcBef>
        <a:spcAft>
          <a:spcPts val="80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755650" indent="-250825" algn="l" defTabSz="457200" rtl="0" eaLnBrk="1" fontAlgn="base" hangingPunct="1">
        <a:lnSpc>
          <a:spcPct val="110000"/>
        </a:lnSpc>
        <a:spcBef>
          <a:spcPct val="0"/>
        </a:spcBef>
        <a:spcAft>
          <a:spcPts val="80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006D8-DC82-45A2-86FA-460D7444B5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Heath System Response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546870-8865-4200-8EDC-0246D63A11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>
                <a:ea typeface="ＭＳ Ｐゴシック"/>
              </a:rPr>
              <a:t>January 2024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F9FC7F3-CB23-47AE-852C-F65E4C44AFE1}"/>
              </a:ext>
            </a:extLst>
          </p:cNvPr>
          <p:cNvSpPr txBox="1">
            <a:spLocks/>
          </p:cNvSpPr>
          <p:nvPr/>
        </p:nvSpPr>
        <p:spPr bwMode="auto">
          <a:xfrm>
            <a:off x="540000" y="3267070"/>
            <a:ext cx="2536575" cy="252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None/>
              <a:defRPr sz="2200" b="0" kern="1200" baseline="0">
                <a:solidFill>
                  <a:srgbClr val="53565A"/>
                </a:solidFill>
                <a:latin typeface="Arial"/>
                <a:ea typeface="ＭＳ Ｐゴシック" charset="0"/>
                <a:cs typeface="Arial"/>
              </a:defRPr>
            </a:lvl1pPr>
            <a:lvl2pPr marL="4572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  <a:lvl3pPr marL="9144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3pPr>
            <a:lvl4pPr marL="13716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4pPr>
            <a:lvl5pPr marL="18288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dirty="0">
                <a:solidFill>
                  <a:schemeClr val="tx1"/>
                </a:solidFill>
              </a:rPr>
              <a:t>OFFICIAL</a:t>
            </a:r>
            <a:r>
              <a:rPr lang="en-AU" sz="1200" dirty="0"/>
              <a:t> </a:t>
            </a:r>
          </a:p>
          <a:p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513578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1" y="123586"/>
            <a:ext cx="7675709" cy="809625"/>
          </a:xfrm>
        </p:spPr>
        <p:txBody>
          <a:bodyPr/>
          <a:lstStyle/>
          <a:p>
            <a:pPr>
              <a:defRPr/>
            </a:pPr>
            <a:r>
              <a:rPr lang="en-AU"/>
              <a:t>How the Health System Response is used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23515B3-A275-4685-8B6D-7C1EAEFC1CC7}"/>
              </a:ext>
            </a:extLst>
          </p:cNvPr>
          <p:cNvSpPr/>
          <p:nvPr/>
        </p:nvSpPr>
        <p:spPr>
          <a:xfrm>
            <a:off x="588720" y="1183934"/>
            <a:ext cx="8432731" cy="82207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algn="ctr" defTabSz="914400">
              <a:defRPr/>
            </a:pPr>
            <a:endParaRPr lang="en-US" sz="900" kern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3" name="Pentagon 3">
            <a:extLst>
              <a:ext uri="{FF2B5EF4-FFF2-40B4-BE49-F238E27FC236}">
                <a16:creationId xmlns:a16="http://schemas.microsoft.com/office/drawing/2014/main" id="{4BED8434-A17F-F114-1B55-E57F614F27EF}"/>
              </a:ext>
            </a:extLst>
          </p:cNvPr>
          <p:cNvSpPr/>
          <p:nvPr/>
        </p:nvSpPr>
        <p:spPr>
          <a:xfrm>
            <a:off x="183826" y="1183934"/>
            <a:ext cx="683446" cy="822076"/>
          </a:xfrm>
          <a:prstGeom prst="homePlate">
            <a:avLst>
              <a:gd name="adj" fmla="val 30000"/>
            </a:avLst>
          </a:prstGeom>
          <a:solidFill>
            <a:schemeClr val="accent1">
              <a:lumMod val="50000"/>
            </a:schemeClr>
          </a:solidFill>
          <a:ln w="5715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algn="ctr" defTabSz="914400">
              <a:defRPr/>
            </a:pPr>
            <a:endParaRPr lang="en-US" sz="900" kern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9F7E1B-04D3-C977-D7D3-45E7EB59C50F}"/>
              </a:ext>
            </a:extLst>
          </p:cNvPr>
          <p:cNvSpPr/>
          <p:nvPr/>
        </p:nvSpPr>
        <p:spPr>
          <a:xfrm flipH="1">
            <a:off x="921904" y="1511945"/>
            <a:ext cx="8044915" cy="276999"/>
          </a:xfrm>
          <a:prstGeom prst="rect">
            <a:avLst/>
          </a:prstGeom>
          <a:noFill/>
          <a:ln w="6350" cap="flat" cmpd="sng" algn="ctr">
            <a:noFill/>
            <a:prstDash val="sysDash"/>
          </a:ln>
          <a:effectLst/>
        </p:spPr>
        <p:txBody>
          <a:bodyPr wrap="square" lIns="0" tIns="0" rIns="0" bIns="0" rtlCol="0" anchor="t" anchorCtr="0">
            <a:spAutoFit/>
          </a:bodyPr>
          <a:lstStyle/>
          <a:p>
            <a:pPr defTabSz="914400">
              <a:spcAft>
                <a:spcPts val="450"/>
              </a:spcAft>
              <a:defRPr/>
            </a:pPr>
            <a:r>
              <a:rPr lang="en-US" sz="900" kern="0">
                <a:solidFill>
                  <a:srgbClr val="808080"/>
                </a:solidFill>
                <a:latin typeface="+mn-lt"/>
              </a:rPr>
              <a:t>The Health System Response (HSR) has been designed to provide the Victorian health system a </a:t>
            </a:r>
            <a:r>
              <a:rPr lang="en-US" sz="900" b="1" kern="0">
                <a:solidFill>
                  <a:srgbClr val="808080"/>
                </a:solidFill>
                <a:latin typeface="+mn-lt"/>
              </a:rPr>
              <a:t>strategy to maintain high-quality COVID-19 and non-COVID-19 care</a:t>
            </a:r>
            <a:r>
              <a:rPr lang="en-US" sz="900" kern="0">
                <a:solidFill>
                  <a:srgbClr val="808080"/>
                </a:solidFill>
                <a:latin typeface="+mn-lt"/>
              </a:rPr>
              <a:t>, including elective activity, during periods of high demand.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48D2D6A-B86B-C849-793C-97592EB1A02D}"/>
              </a:ext>
            </a:extLst>
          </p:cNvPr>
          <p:cNvSpPr/>
          <p:nvPr/>
        </p:nvSpPr>
        <p:spPr>
          <a:xfrm flipH="1">
            <a:off x="971826" y="1223876"/>
            <a:ext cx="4941312" cy="169277"/>
          </a:xfrm>
          <a:prstGeom prst="rect">
            <a:avLst/>
          </a:prstGeom>
          <a:noFill/>
          <a:ln w="6350" cap="flat" cmpd="sng" algn="ctr">
            <a:noFill/>
            <a:prstDash val="sysDash"/>
          </a:ln>
          <a:effectLst/>
        </p:spPr>
        <p:txBody>
          <a:bodyPr wrap="square" lIns="0" tIns="0" rIns="0" bIns="0" rtlCol="0" anchor="t" anchorCtr="0">
            <a:spAutoFit/>
          </a:bodyPr>
          <a:lstStyle/>
          <a:p>
            <a:pPr defTabSz="914400">
              <a:spcAft>
                <a:spcPts val="450"/>
              </a:spcAft>
              <a:defRPr/>
            </a:pPr>
            <a:r>
              <a:rPr lang="en-US" sz="1100" b="1" kern="0">
                <a:solidFill>
                  <a:schemeClr val="accent1">
                    <a:lumMod val="50000"/>
                  </a:schemeClr>
                </a:solidFill>
                <a:latin typeface="+mj-lt"/>
              </a:rPr>
              <a:t>Health System Response purpose and scope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A847DA1-38FD-38D6-2437-2A1750BDC7CE}"/>
              </a:ext>
            </a:extLst>
          </p:cNvPr>
          <p:cNvCxnSpPr>
            <a:cxnSpLocks/>
          </p:cNvCxnSpPr>
          <p:nvPr/>
        </p:nvCxnSpPr>
        <p:spPr>
          <a:xfrm>
            <a:off x="971827" y="1425187"/>
            <a:ext cx="7988347" cy="0"/>
          </a:xfrm>
          <a:prstGeom prst="line">
            <a:avLst/>
          </a:prstGeom>
          <a:noFill/>
          <a:ln w="9525" cap="flat" cmpd="sng" algn="ctr">
            <a:solidFill>
              <a:srgbClr val="C0C0C0"/>
            </a:solidFill>
            <a:prstDash val="solid"/>
            <a:tailEnd type="none"/>
          </a:ln>
          <a:effectLst/>
        </p:spPr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E776167A-5151-D97D-E587-78338A41BF0E}"/>
              </a:ext>
            </a:extLst>
          </p:cNvPr>
          <p:cNvSpPr/>
          <p:nvPr/>
        </p:nvSpPr>
        <p:spPr>
          <a:xfrm>
            <a:off x="588721" y="2079554"/>
            <a:ext cx="8432730" cy="110025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algn="ctr" defTabSz="914400">
              <a:defRPr/>
            </a:pPr>
            <a:endParaRPr lang="en-US" sz="900" kern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9" name="Pentagon 14">
            <a:extLst>
              <a:ext uri="{FF2B5EF4-FFF2-40B4-BE49-F238E27FC236}">
                <a16:creationId xmlns:a16="http://schemas.microsoft.com/office/drawing/2014/main" id="{24965783-AB0B-9E9C-0787-E4227F975B57}"/>
              </a:ext>
            </a:extLst>
          </p:cNvPr>
          <p:cNvSpPr/>
          <p:nvPr/>
        </p:nvSpPr>
        <p:spPr>
          <a:xfrm>
            <a:off x="183826" y="2198982"/>
            <a:ext cx="683446" cy="822076"/>
          </a:xfrm>
          <a:prstGeom prst="homePlate">
            <a:avLst>
              <a:gd name="adj" fmla="val 30000"/>
            </a:avLst>
          </a:prstGeom>
          <a:solidFill>
            <a:schemeClr val="accent1">
              <a:lumMod val="50000"/>
            </a:schemeClr>
          </a:solidFill>
          <a:ln w="5715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algn="ctr" defTabSz="914400">
              <a:defRPr/>
            </a:pPr>
            <a:endParaRPr lang="en-US" sz="900" kern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AA9AE81-041F-1715-23F8-692B0A1D13F2}"/>
              </a:ext>
            </a:extLst>
          </p:cNvPr>
          <p:cNvSpPr/>
          <p:nvPr/>
        </p:nvSpPr>
        <p:spPr>
          <a:xfrm flipH="1">
            <a:off x="971826" y="2130912"/>
            <a:ext cx="4941312" cy="169277"/>
          </a:xfrm>
          <a:prstGeom prst="rect">
            <a:avLst/>
          </a:prstGeom>
          <a:noFill/>
          <a:ln w="6350" cap="flat" cmpd="sng" algn="ctr">
            <a:noFill/>
            <a:prstDash val="sysDash"/>
          </a:ln>
          <a:effectLst/>
        </p:spPr>
        <p:txBody>
          <a:bodyPr wrap="square" lIns="0" tIns="0" rIns="0" bIns="0" rtlCol="0" anchor="t" anchorCtr="0">
            <a:spAutoFit/>
          </a:bodyPr>
          <a:lstStyle/>
          <a:p>
            <a:pPr defTabSz="914400">
              <a:spcAft>
                <a:spcPts val="450"/>
              </a:spcAft>
              <a:defRPr/>
            </a:pPr>
            <a:r>
              <a:rPr lang="en-US" sz="1100" b="1" kern="0">
                <a:solidFill>
                  <a:schemeClr val="accent1">
                    <a:lumMod val="50000"/>
                  </a:schemeClr>
                </a:solidFill>
                <a:latin typeface="+mj-lt"/>
              </a:rPr>
              <a:t>How the Health System Response works 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58E755C-AFE7-3AE3-E4A3-CB417B2C2BA9}"/>
              </a:ext>
            </a:extLst>
          </p:cNvPr>
          <p:cNvCxnSpPr>
            <a:cxnSpLocks/>
          </p:cNvCxnSpPr>
          <p:nvPr/>
        </p:nvCxnSpPr>
        <p:spPr>
          <a:xfrm>
            <a:off x="971827" y="2332223"/>
            <a:ext cx="7988347" cy="0"/>
          </a:xfrm>
          <a:prstGeom prst="line">
            <a:avLst/>
          </a:prstGeom>
          <a:noFill/>
          <a:ln w="9525" cap="flat" cmpd="sng" algn="ctr">
            <a:solidFill>
              <a:srgbClr val="C0C0C0"/>
            </a:solidFill>
            <a:prstDash val="solid"/>
            <a:tailEnd type="none"/>
          </a:ln>
          <a:effectLst/>
        </p:spPr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35411341-5CD5-DFA0-6A02-5B0BFE72E84D}"/>
              </a:ext>
            </a:extLst>
          </p:cNvPr>
          <p:cNvSpPr/>
          <p:nvPr/>
        </p:nvSpPr>
        <p:spPr>
          <a:xfrm>
            <a:off x="588721" y="3253355"/>
            <a:ext cx="8432730" cy="182769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algn="ctr" defTabSz="914400">
              <a:defRPr/>
            </a:pPr>
            <a:endParaRPr lang="en-US" sz="900" kern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4" name="Pentagon 22">
            <a:extLst>
              <a:ext uri="{FF2B5EF4-FFF2-40B4-BE49-F238E27FC236}">
                <a16:creationId xmlns:a16="http://schemas.microsoft.com/office/drawing/2014/main" id="{6D6C8100-3C53-9E2B-08DC-B59C32467892}"/>
              </a:ext>
            </a:extLst>
          </p:cNvPr>
          <p:cNvSpPr/>
          <p:nvPr/>
        </p:nvSpPr>
        <p:spPr>
          <a:xfrm>
            <a:off x="169571" y="3627767"/>
            <a:ext cx="683446" cy="822076"/>
          </a:xfrm>
          <a:prstGeom prst="homePlate">
            <a:avLst>
              <a:gd name="adj" fmla="val 30000"/>
            </a:avLst>
          </a:prstGeom>
          <a:solidFill>
            <a:schemeClr val="accent1">
              <a:lumMod val="50000"/>
            </a:schemeClr>
          </a:solidFill>
          <a:ln w="5715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algn="ctr" defTabSz="914400">
              <a:defRPr/>
            </a:pPr>
            <a:endParaRPr lang="en-US" sz="900" kern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2BEF998-4957-3091-D492-C1C3FE9E9E6B}"/>
              </a:ext>
            </a:extLst>
          </p:cNvPr>
          <p:cNvSpPr/>
          <p:nvPr/>
        </p:nvSpPr>
        <p:spPr>
          <a:xfrm flipH="1">
            <a:off x="971826" y="3267847"/>
            <a:ext cx="4941312" cy="169277"/>
          </a:xfrm>
          <a:prstGeom prst="rect">
            <a:avLst/>
          </a:prstGeom>
          <a:noFill/>
          <a:ln w="6350" cap="flat" cmpd="sng" algn="ctr">
            <a:noFill/>
            <a:prstDash val="sysDash"/>
          </a:ln>
          <a:effectLst/>
        </p:spPr>
        <p:txBody>
          <a:bodyPr wrap="square" lIns="0" tIns="0" rIns="0" bIns="0" rtlCol="0" anchor="t" anchorCtr="0">
            <a:spAutoFit/>
          </a:bodyPr>
          <a:lstStyle/>
          <a:p>
            <a:pPr defTabSz="914400">
              <a:spcAft>
                <a:spcPts val="450"/>
              </a:spcAft>
              <a:defRPr/>
            </a:pPr>
            <a:r>
              <a:rPr lang="en-US" sz="1100" b="1" kern="0">
                <a:solidFill>
                  <a:schemeClr val="accent1">
                    <a:lumMod val="50000"/>
                  </a:schemeClr>
                </a:solidFill>
                <a:latin typeface="+mj-lt"/>
                <a:ea typeface="ＭＳ Ｐゴシック"/>
              </a:rPr>
              <a:t>How the Health System Response is utilised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76682D7-9BF7-FE31-22EF-7A61C019BAC7}"/>
              </a:ext>
            </a:extLst>
          </p:cNvPr>
          <p:cNvCxnSpPr>
            <a:cxnSpLocks/>
          </p:cNvCxnSpPr>
          <p:nvPr/>
        </p:nvCxnSpPr>
        <p:spPr>
          <a:xfrm>
            <a:off x="971827" y="3469158"/>
            <a:ext cx="8034178" cy="0"/>
          </a:xfrm>
          <a:prstGeom prst="line">
            <a:avLst/>
          </a:prstGeom>
          <a:noFill/>
          <a:ln w="9525" cap="flat" cmpd="sng" algn="ctr">
            <a:solidFill>
              <a:srgbClr val="C0C0C0"/>
            </a:solidFill>
            <a:prstDash val="solid"/>
            <a:tailEnd type="none"/>
          </a:ln>
          <a:effectLst/>
        </p:spPr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EEDEE3B8-7C71-00B9-EA3B-5CFEC541F3B0}"/>
              </a:ext>
            </a:extLst>
          </p:cNvPr>
          <p:cNvSpPr/>
          <p:nvPr/>
        </p:nvSpPr>
        <p:spPr>
          <a:xfrm flipH="1">
            <a:off x="940520" y="2387848"/>
            <a:ext cx="8065485" cy="618118"/>
          </a:xfrm>
          <a:prstGeom prst="rect">
            <a:avLst/>
          </a:prstGeom>
          <a:noFill/>
          <a:ln w="6350" cap="flat" cmpd="sng" algn="ctr">
            <a:noFill/>
            <a:prstDash val="sysDash"/>
          </a:ln>
          <a:effectLst/>
        </p:spPr>
        <p:txBody>
          <a:bodyPr wrap="square" lIns="0" tIns="0" rIns="0" bIns="0" rtlCol="0" anchor="t" anchorCtr="0">
            <a:spAutoFit/>
          </a:bodyPr>
          <a:lstStyle/>
          <a:p>
            <a:pPr defTabSz="914400">
              <a:spcAft>
                <a:spcPts val="450"/>
              </a:spcAft>
              <a:defRPr/>
            </a:pPr>
            <a:r>
              <a:rPr lang="en-US" sz="900" kern="0">
                <a:solidFill>
                  <a:srgbClr val="808080"/>
                </a:solidFill>
                <a:latin typeface="+mn-lt"/>
              </a:rPr>
              <a:t>The HSR has </a:t>
            </a:r>
            <a:r>
              <a:rPr lang="en-US" sz="900" b="1" kern="0">
                <a:solidFill>
                  <a:srgbClr val="808080"/>
                </a:solidFill>
                <a:latin typeface="+mn-lt"/>
              </a:rPr>
              <a:t>four Stages</a:t>
            </a:r>
            <a:r>
              <a:rPr lang="en-US" sz="900" kern="0">
                <a:solidFill>
                  <a:srgbClr val="808080"/>
                </a:solidFill>
                <a:latin typeface="+mn-lt"/>
              </a:rPr>
              <a:t>, ranging from Stage One to Stage Four, reflecting the </a:t>
            </a:r>
            <a:r>
              <a:rPr lang="en-US" sz="900" b="1" kern="0">
                <a:solidFill>
                  <a:srgbClr val="808080"/>
                </a:solidFill>
                <a:latin typeface="+mn-lt"/>
              </a:rPr>
              <a:t>level of demand on the system</a:t>
            </a:r>
            <a:r>
              <a:rPr lang="en-US" sz="900" kern="0">
                <a:solidFill>
                  <a:srgbClr val="808080"/>
                </a:solidFill>
                <a:latin typeface="+mn-lt"/>
              </a:rPr>
              <a:t>, that will be applied at a state level.</a:t>
            </a:r>
          </a:p>
          <a:p>
            <a:pPr defTabSz="914400">
              <a:spcAft>
                <a:spcPts val="450"/>
              </a:spcAft>
              <a:defRPr/>
            </a:pPr>
            <a:r>
              <a:rPr lang="en-US" sz="900" kern="0">
                <a:solidFill>
                  <a:srgbClr val="808080"/>
                </a:solidFill>
                <a:latin typeface="+mn-lt"/>
              </a:rPr>
              <a:t>Assigned to each Stage are a </a:t>
            </a:r>
            <a:r>
              <a:rPr lang="en-US" sz="900" b="1" kern="0">
                <a:solidFill>
                  <a:srgbClr val="808080"/>
                </a:solidFill>
                <a:latin typeface="+mn-lt"/>
              </a:rPr>
              <a:t>series of levers</a:t>
            </a:r>
            <a:r>
              <a:rPr lang="en-US" sz="900" kern="0">
                <a:solidFill>
                  <a:srgbClr val="808080"/>
                </a:solidFill>
                <a:latin typeface="+mn-lt"/>
              </a:rPr>
              <a:t>, separated into local and central. </a:t>
            </a:r>
            <a:r>
              <a:rPr lang="en-US" sz="900" b="1" kern="0">
                <a:solidFill>
                  <a:srgbClr val="808080"/>
                </a:solidFill>
                <a:latin typeface="+mn-lt"/>
              </a:rPr>
              <a:t>Local levers are applied at a health service level</a:t>
            </a:r>
            <a:r>
              <a:rPr lang="en-US" sz="900" kern="0">
                <a:solidFill>
                  <a:srgbClr val="808080"/>
                </a:solidFill>
                <a:latin typeface="+mn-lt"/>
              </a:rPr>
              <a:t>, with local decision making determining both the timing and extent of their implementation. </a:t>
            </a:r>
            <a:r>
              <a:rPr lang="en-US" sz="900" b="1" kern="0">
                <a:solidFill>
                  <a:srgbClr val="808080"/>
                </a:solidFill>
                <a:latin typeface="+mn-lt"/>
              </a:rPr>
              <a:t>Central levers are applied by the Department of Health </a:t>
            </a:r>
            <a:r>
              <a:rPr lang="en-US" sz="900" kern="0">
                <a:solidFill>
                  <a:srgbClr val="808080"/>
                </a:solidFill>
                <a:latin typeface="+mn-lt"/>
              </a:rPr>
              <a:t>to ensure operational consistency and to provide a systemic way to addressing increased demand.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C585C48-2398-0BAE-B9A9-EF65797EECF8}"/>
              </a:ext>
            </a:extLst>
          </p:cNvPr>
          <p:cNvSpPr/>
          <p:nvPr/>
        </p:nvSpPr>
        <p:spPr>
          <a:xfrm flipH="1">
            <a:off x="940520" y="3512957"/>
            <a:ext cx="8080929" cy="1438855"/>
          </a:xfrm>
          <a:prstGeom prst="rect">
            <a:avLst/>
          </a:prstGeom>
          <a:noFill/>
          <a:ln w="6350" cap="flat" cmpd="sng" algn="ctr">
            <a:noFill/>
            <a:prstDash val="sysDash"/>
          </a:ln>
          <a:effectLst/>
        </p:spPr>
        <p:txBody>
          <a:bodyPr wrap="square" lIns="0" tIns="0" rIns="0" bIns="0" rtlCol="0" anchor="t" anchorCtr="0">
            <a:spAutoFit/>
          </a:bodyPr>
          <a:lstStyle/>
          <a:p>
            <a:pPr defTabSz="914400">
              <a:spcAft>
                <a:spcPts val="450"/>
              </a:spcAft>
              <a:defRPr/>
            </a:pPr>
            <a:r>
              <a:rPr lang="en-US" sz="900" kern="0">
                <a:solidFill>
                  <a:srgbClr val="808080"/>
                </a:solidFill>
                <a:latin typeface="+mn-lt"/>
                <a:ea typeface="ＭＳ Ｐゴシック"/>
              </a:rPr>
              <a:t>Department of Health and Health System Response Plan Governance Group </a:t>
            </a:r>
            <a:r>
              <a:rPr lang="en-US" sz="900" b="1" kern="0" dirty="0">
                <a:solidFill>
                  <a:srgbClr val="808080"/>
                </a:solidFill>
                <a:latin typeface="+mn-lt"/>
                <a:ea typeface="ＭＳ Ｐゴシック"/>
              </a:rPr>
              <a:t>monitor key system demand metrics </a:t>
            </a:r>
            <a:r>
              <a:rPr lang="en-US" sz="900" kern="0" dirty="0">
                <a:solidFill>
                  <a:srgbClr val="808080"/>
                </a:solidFill>
                <a:latin typeface="+mn-lt"/>
                <a:ea typeface="ＭＳ Ｐゴシック"/>
              </a:rPr>
              <a:t>to determine the level of stress on the overall health system. </a:t>
            </a:r>
            <a:endParaRPr lang="en-US" sz="900" kern="0" dirty="0">
              <a:solidFill>
                <a:srgbClr val="808080"/>
              </a:solidFill>
              <a:latin typeface="+mn-lt"/>
            </a:endParaRPr>
          </a:p>
          <a:p>
            <a:pPr defTabSz="914400">
              <a:spcAft>
                <a:spcPts val="450"/>
              </a:spcAft>
              <a:defRPr/>
            </a:pPr>
            <a:r>
              <a:rPr lang="en-US" sz="900" kern="0">
                <a:solidFill>
                  <a:srgbClr val="808080"/>
                </a:solidFill>
                <a:latin typeface="+mn-lt"/>
                <a:ea typeface="ＭＳ Ｐゴシック"/>
              </a:rPr>
              <a:t>A </a:t>
            </a:r>
            <a:r>
              <a:rPr lang="en-US" sz="900" b="1" kern="0">
                <a:solidFill>
                  <a:srgbClr val="808080"/>
                </a:solidFill>
                <a:latin typeface="+mn-lt"/>
                <a:ea typeface="ＭＳ Ｐゴシック"/>
              </a:rPr>
              <a:t>two-step decision process </a:t>
            </a:r>
            <a:r>
              <a:rPr lang="en-US" sz="900" kern="0">
                <a:solidFill>
                  <a:srgbClr val="808080"/>
                </a:solidFill>
                <a:latin typeface="+mn-lt"/>
                <a:ea typeface="ＭＳ Ｐゴシック"/>
              </a:rPr>
              <a:t>is used. The </a:t>
            </a:r>
            <a:r>
              <a:rPr lang="en-US" sz="900" b="1" kern="0">
                <a:solidFill>
                  <a:srgbClr val="808080"/>
                </a:solidFill>
                <a:latin typeface="+mn-lt"/>
                <a:ea typeface="ＭＳ Ｐゴシック"/>
              </a:rPr>
              <a:t>first step involves a matrix style approach</a:t>
            </a:r>
            <a:r>
              <a:rPr lang="en-US" sz="900" kern="0">
                <a:solidFill>
                  <a:srgbClr val="808080"/>
                </a:solidFill>
                <a:latin typeface="+mn-lt"/>
                <a:ea typeface="ＭＳ Ｐゴシック"/>
              </a:rPr>
              <a:t>, where COVID-19 admissions are mapped against a process which categorises workforce constraints. The </a:t>
            </a:r>
            <a:r>
              <a:rPr lang="en-US" sz="900" b="1" kern="0">
                <a:solidFill>
                  <a:srgbClr val="808080"/>
                </a:solidFill>
                <a:latin typeface="+mn-lt"/>
                <a:ea typeface="ＭＳ Ｐゴシック"/>
              </a:rPr>
              <a:t>second step is a qualitative and quantitative risk assessment</a:t>
            </a:r>
            <a:r>
              <a:rPr lang="en-US" sz="900" kern="0">
                <a:solidFill>
                  <a:srgbClr val="808080"/>
                </a:solidFill>
                <a:latin typeface="+mn-lt"/>
                <a:ea typeface="ＭＳ Ｐゴシック"/>
              </a:rPr>
              <a:t>, using a range of supplementary information and metrics available to the Department of Health regarding demand on admitted, emergency and ambulance services. </a:t>
            </a:r>
            <a:endParaRPr lang="en-US" sz="900" kern="0">
              <a:solidFill>
                <a:srgbClr val="808080"/>
              </a:solidFill>
              <a:latin typeface="+mn-lt"/>
              <a:cs typeface="Arial"/>
            </a:endParaRPr>
          </a:p>
          <a:p>
            <a:pPr defTabSz="914400">
              <a:spcAft>
                <a:spcPts val="450"/>
              </a:spcAft>
              <a:defRPr/>
            </a:pPr>
            <a:r>
              <a:rPr lang="en-US" sz="900" kern="0">
                <a:solidFill>
                  <a:srgbClr val="808080"/>
                </a:solidFill>
                <a:latin typeface="+mn-lt"/>
              </a:rPr>
              <a:t>If it is determined that the level of demand necessitates a change in Stages, the Department of Health </a:t>
            </a:r>
            <a:r>
              <a:rPr lang="en-US" sz="900" b="1" kern="0">
                <a:solidFill>
                  <a:srgbClr val="808080"/>
                </a:solidFill>
                <a:latin typeface="+mn-lt"/>
              </a:rPr>
              <a:t>enact and communicate the decision to health service CEOs</a:t>
            </a:r>
            <a:r>
              <a:rPr lang="en-US" sz="900" kern="0">
                <a:solidFill>
                  <a:srgbClr val="808080"/>
                </a:solidFill>
                <a:latin typeface="+mn-lt"/>
              </a:rPr>
              <a:t>. Health services are required to communicate any change in stages to their staff, so that appropriate changes in practice and service provision can be made.</a:t>
            </a:r>
          </a:p>
          <a:p>
            <a:pPr defTabSz="914400">
              <a:spcAft>
                <a:spcPts val="450"/>
              </a:spcAft>
              <a:defRPr/>
            </a:pPr>
            <a:r>
              <a:rPr lang="en-US" sz="900" kern="0">
                <a:solidFill>
                  <a:srgbClr val="808080"/>
                </a:solidFill>
                <a:latin typeface="+mn-lt"/>
              </a:rPr>
              <a:t>The Department of Heath will </a:t>
            </a:r>
            <a:r>
              <a:rPr lang="en-US" sz="900" b="1" kern="0">
                <a:solidFill>
                  <a:srgbClr val="808080"/>
                </a:solidFill>
                <a:latin typeface="+mn-lt"/>
              </a:rPr>
              <a:t>continue to monitor the demand on the system </a:t>
            </a:r>
            <a:r>
              <a:rPr lang="en-US" sz="900" kern="0">
                <a:solidFill>
                  <a:srgbClr val="808080"/>
                </a:solidFill>
                <a:latin typeface="+mn-lt"/>
              </a:rPr>
              <a:t>and make further judgements and decisions as appropriate</a:t>
            </a:r>
            <a:endParaRPr lang="pt-BR" sz="900" kern="0">
              <a:solidFill>
                <a:srgbClr val="808080"/>
              </a:solidFill>
              <a:latin typeface="+mn-lt"/>
            </a:endParaRPr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56DAF6FC-59BA-4539-649C-11A5ACE3D4E9}"/>
              </a:ext>
            </a:extLst>
          </p:cNvPr>
          <p:cNvSpPr>
            <a:spLocks noEditPoints="1"/>
          </p:cNvSpPr>
          <p:nvPr/>
        </p:nvSpPr>
        <p:spPr bwMode="auto">
          <a:xfrm>
            <a:off x="264653" y="1466784"/>
            <a:ext cx="390318" cy="309416"/>
          </a:xfrm>
          <a:custGeom>
            <a:avLst/>
            <a:gdLst>
              <a:gd name="T0" fmla="*/ 243 w 405"/>
              <a:gd name="T1" fmla="*/ 326 h 326"/>
              <a:gd name="T2" fmla="*/ 157 w 405"/>
              <a:gd name="T3" fmla="*/ 306 h 326"/>
              <a:gd name="T4" fmla="*/ 157 w 405"/>
              <a:gd name="T5" fmla="*/ 294 h 326"/>
              <a:gd name="T6" fmla="*/ 243 w 405"/>
              <a:gd name="T7" fmla="*/ 274 h 326"/>
              <a:gd name="T8" fmla="*/ 157 w 405"/>
              <a:gd name="T9" fmla="*/ 294 h 326"/>
              <a:gd name="T10" fmla="*/ 95 w 405"/>
              <a:gd name="T11" fmla="*/ 110 h 326"/>
              <a:gd name="T12" fmla="*/ 157 w 405"/>
              <a:gd name="T13" fmla="*/ 262 h 326"/>
              <a:gd name="T14" fmla="*/ 177 w 405"/>
              <a:gd name="T15" fmla="*/ 261 h 326"/>
              <a:gd name="T16" fmla="*/ 165 w 405"/>
              <a:gd name="T17" fmla="*/ 76 h 326"/>
              <a:gd name="T18" fmla="*/ 174 w 405"/>
              <a:gd name="T19" fmla="*/ 84 h 326"/>
              <a:gd name="T20" fmla="*/ 201 w 405"/>
              <a:gd name="T21" fmla="*/ 109 h 326"/>
              <a:gd name="T22" fmla="*/ 229 w 405"/>
              <a:gd name="T23" fmla="*/ 84 h 326"/>
              <a:gd name="T24" fmla="*/ 238 w 405"/>
              <a:gd name="T25" fmla="*/ 76 h 326"/>
              <a:gd name="T26" fmla="*/ 227 w 405"/>
              <a:gd name="T27" fmla="*/ 262 h 326"/>
              <a:gd name="T28" fmla="*/ 271 w 405"/>
              <a:gd name="T29" fmla="*/ 195 h 326"/>
              <a:gd name="T30" fmla="*/ 201 w 405"/>
              <a:gd name="T31" fmla="*/ 3 h 326"/>
              <a:gd name="T32" fmla="*/ 228 w 405"/>
              <a:gd name="T33" fmla="*/ 108 h 326"/>
              <a:gd name="T34" fmla="*/ 175 w 405"/>
              <a:gd name="T35" fmla="*/ 108 h 326"/>
              <a:gd name="T36" fmla="*/ 189 w 405"/>
              <a:gd name="T37" fmla="*/ 262 h 326"/>
              <a:gd name="T38" fmla="*/ 59 w 405"/>
              <a:gd name="T39" fmla="*/ 100 h 326"/>
              <a:gd name="T40" fmla="*/ 0 w 405"/>
              <a:gd name="T41" fmla="*/ 112 h 326"/>
              <a:gd name="T42" fmla="*/ 59 w 405"/>
              <a:gd name="T43" fmla="*/ 100 h 326"/>
              <a:gd name="T44" fmla="*/ 346 w 405"/>
              <a:gd name="T45" fmla="*/ 112 h 326"/>
              <a:gd name="T46" fmla="*/ 405 w 405"/>
              <a:gd name="T47" fmla="*/ 100 h 326"/>
              <a:gd name="T48" fmla="*/ 24 w 405"/>
              <a:gd name="T49" fmla="*/ 202 h 326"/>
              <a:gd name="T50" fmla="*/ 81 w 405"/>
              <a:gd name="T51" fmla="*/ 184 h 326"/>
              <a:gd name="T52" fmla="*/ 24 w 405"/>
              <a:gd name="T53" fmla="*/ 202 h 326"/>
              <a:gd name="T54" fmla="*/ 374 w 405"/>
              <a:gd name="T55" fmla="*/ 0 h 326"/>
              <a:gd name="T56" fmla="*/ 330 w 405"/>
              <a:gd name="T57" fmla="*/ 40 h 326"/>
              <a:gd name="T58" fmla="*/ 24 w 405"/>
              <a:gd name="T59" fmla="*/ 11 h 326"/>
              <a:gd name="T60" fmla="*/ 81 w 405"/>
              <a:gd name="T61" fmla="*/ 29 h 326"/>
              <a:gd name="T62" fmla="*/ 24 w 405"/>
              <a:gd name="T63" fmla="*/ 11 h 326"/>
              <a:gd name="T64" fmla="*/ 374 w 405"/>
              <a:gd name="T65" fmla="*/ 213 h 326"/>
              <a:gd name="T66" fmla="*/ 330 w 405"/>
              <a:gd name="T67" fmla="*/ 173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05" h="326">
                <a:moveTo>
                  <a:pt x="157" y="326"/>
                </a:moveTo>
                <a:cubicBezTo>
                  <a:pt x="243" y="326"/>
                  <a:pt x="243" y="326"/>
                  <a:pt x="243" y="326"/>
                </a:cubicBezTo>
                <a:cubicBezTo>
                  <a:pt x="243" y="306"/>
                  <a:pt x="243" y="306"/>
                  <a:pt x="243" y="306"/>
                </a:cubicBezTo>
                <a:cubicBezTo>
                  <a:pt x="157" y="306"/>
                  <a:pt x="157" y="306"/>
                  <a:pt x="157" y="306"/>
                </a:cubicBezTo>
                <a:lnTo>
                  <a:pt x="157" y="326"/>
                </a:lnTo>
                <a:close/>
                <a:moveTo>
                  <a:pt x="157" y="294"/>
                </a:moveTo>
                <a:cubicBezTo>
                  <a:pt x="243" y="294"/>
                  <a:pt x="243" y="294"/>
                  <a:pt x="243" y="294"/>
                </a:cubicBezTo>
                <a:cubicBezTo>
                  <a:pt x="243" y="274"/>
                  <a:pt x="243" y="274"/>
                  <a:pt x="243" y="274"/>
                </a:cubicBezTo>
                <a:cubicBezTo>
                  <a:pt x="157" y="274"/>
                  <a:pt x="157" y="274"/>
                  <a:pt x="157" y="274"/>
                </a:cubicBezTo>
                <a:lnTo>
                  <a:pt x="157" y="294"/>
                </a:lnTo>
                <a:close/>
                <a:moveTo>
                  <a:pt x="201" y="3"/>
                </a:moveTo>
                <a:cubicBezTo>
                  <a:pt x="143" y="3"/>
                  <a:pt x="95" y="51"/>
                  <a:pt x="95" y="110"/>
                </a:cubicBezTo>
                <a:cubicBezTo>
                  <a:pt x="95" y="146"/>
                  <a:pt x="115" y="168"/>
                  <a:pt x="135" y="195"/>
                </a:cubicBezTo>
                <a:cubicBezTo>
                  <a:pt x="149" y="213"/>
                  <a:pt x="151" y="237"/>
                  <a:pt x="157" y="262"/>
                </a:cubicBezTo>
                <a:cubicBezTo>
                  <a:pt x="177" y="262"/>
                  <a:pt x="177" y="262"/>
                  <a:pt x="177" y="262"/>
                </a:cubicBezTo>
                <a:cubicBezTo>
                  <a:pt x="177" y="261"/>
                  <a:pt x="177" y="261"/>
                  <a:pt x="177" y="261"/>
                </a:cubicBezTo>
                <a:cubicBezTo>
                  <a:pt x="160" y="82"/>
                  <a:pt x="160" y="82"/>
                  <a:pt x="160" y="82"/>
                </a:cubicBezTo>
                <a:cubicBezTo>
                  <a:pt x="160" y="79"/>
                  <a:pt x="162" y="76"/>
                  <a:pt x="165" y="76"/>
                </a:cubicBezTo>
                <a:cubicBezTo>
                  <a:pt x="168" y="75"/>
                  <a:pt x="171" y="77"/>
                  <a:pt x="172" y="80"/>
                </a:cubicBezTo>
                <a:cubicBezTo>
                  <a:pt x="172" y="80"/>
                  <a:pt x="172" y="81"/>
                  <a:pt x="174" y="84"/>
                </a:cubicBezTo>
                <a:cubicBezTo>
                  <a:pt x="175" y="87"/>
                  <a:pt x="177" y="91"/>
                  <a:pt x="179" y="95"/>
                </a:cubicBezTo>
                <a:cubicBezTo>
                  <a:pt x="185" y="103"/>
                  <a:pt x="192" y="109"/>
                  <a:pt x="201" y="109"/>
                </a:cubicBezTo>
                <a:cubicBezTo>
                  <a:pt x="208" y="109"/>
                  <a:pt x="213" y="106"/>
                  <a:pt x="218" y="101"/>
                </a:cubicBezTo>
                <a:cubicBezTo>
                  <a:pt x="223" y="95"/>
                  <a:pt x="227" y="89"/>
                  <a:pt x="229" y="84"/>
                </a:cubicBezTo>
                <a:cubicBezTo>
                  <a:pt x="230" y="81"/>
                  <a:pt x="231" y="80"/>
                  <a:pt x="231" y="80"/>
                </a:cubicBezTo>
                <a:cubicBezTo>
                  <a:pt x="232" y="77"/>
                  <a:pt x="235" y="75"/>
                  <a:pt x="238" y="76"/>
                </a:cubicBezTo>
                <a:cubicBezTo>
                  <a:pt x="241" y="76"/>
                  <a:pt x="243" y="79"/>
                  <a:pt x="243" y="82"/>
                </a:cubicBezTo>
                <a:cubicBezTo>
                  <a:pt x="227" y="262"/>
                  <a:pt x="227" y="262"/>
                  <a:pt x="227" y="262"/>
                </a:cubicBezTo>
                <a:cubicBezTo>
                  <a:pt x="243" y="262"/>
                  <a:pt x="243" y="262"/>
                  <a:pt x="243" y="262"/>
                </a:cubicBezTo>
                <a:cubicBezTo>
                  <a:pt x="252" y="233"/>
                  <a:pt x="260" y="208"/>
                  <a:pt x="271" y="195"/>
                </a:cubicBezTo>
                <a:cubicBezTo>
                  <a:pt x="293" y="168"/>
                  <a:pt x="308" y="142"/>
                  <a:pt x="308" y="110"/>
                </a:cubicBezTo>
                <a:cubicBezTo>
                  <a:pt x="308" y="51"/>
                  <a:pt x="260" y="3"/>
                  <a:pt x="201" y="3"/>
                </a:cubicBezTo>
                <a:close/>
                <a:moveTo>
                  <a:pt x="214" y="262"/>
                </a:moveTo>
                <a:cubicBezTo>
                  <a:pt x="228" y="108"/>
                  <a:pt x="228" y="108"/>
                  <a:pt x="228" y="108"/>
                </a:cubicBezTo>
                <a:cubicBezTo>
                  <a:pt x="222" y="115"/>
                  <a:pt x="213" y="121"/>
                  <a:pt x="201" y="121"/>
                </a:cubicBezTo>
                <a:cubicBezTo>
                  <a:pt x="189" y="121"/>
                  <a:pt x="181" y="115"/>
                  <a:pt x="175" y="108"/>
                </a:cubicBezTo>
                <a:cubicBezTo>
                  <a:pt x="189" y="260"/>
                  <a:pt x="189" y="260"/>
                  <a:pt x="189" y="260"/>
                </a:cubicBezTo>
                <a:cubicBezTo>
                  <a:pt x="189" y="260"/>
                  <a:pt x="189" y="261"/>
                  <a:pt x="189" y="262"/>
                </a:cubicBezTo>
                <a:lnTo>
                  <a:pt x="214" y="262"/>
                </a:lnTo>
                <a:close/>
                <a:moveTo>
                  <a:pt x="59" y="100"/>
                </a:moveTo>
                <a:cubicBezTo>
                  <a:pt x="0" y="100"/>
                  <a:pt x="0" y="100"/>
                  <a:pt x="0" y="100"/>
                </a:cubicBezTo>
                <a:cubicBezTo>
                  <a:pt x="0" y="112"/>
                  <a:pt x="0" y="112"/>
                  <a:pt x="0" y="112"/>
                </a:cubicBezTo>
                <a:cubicBezTo>
                  <a:pt x="59" y="112"/>
                  <a:pt x="59" y="112"/>
                  <a:pt x="59" y="112"/>
                </a:cubicBezTo>
                <a:lnTo>
                  <a:pt x="59" y="100"/>
                </a:lnTo>
                <a:close/>
                <a:moveTo>
                  <a:pt x="346" y="100"/>
                </a:moveTo>
                <a:cubicBezTo>
                  <a:pt x="346" y="112"/>
                  <a:pt x="346" y="112"/>
                  <a:pt x="346" y="112"/>
                </a:cubicBezTo>
                <a:cubicBezTo>
                  <a:pt x="405" y="112"/>
                  <a:pt x="405" y="112"/>
                  <a:pt x="405" y="112"/>
                </a:cubicBezTo>
                <a:cubicBezTo>
                  <a:pt x="405" y="100"/>
                  <a:pt x="405" y="100"/>
                  <a:pt x="405" y="100"/>
                </a:cubicBezTo>
                <a:lnTo>
                  <a:pt x="346" y="100"/>
                </a:lnTo>
                <a:close/>
                <a:moveTo>
                  <a:pt x="24" y="202"/>
                </a:moveTo>
                <a:cubicBezTo>
                  <a:pt x="30" y="213"/>
                  <a:pt x="30" y="213"/>
                  <a:pt x="30" y="213"/>
                </a:cubicBezTo>
                <a:cubicBezTo>
                  <a:pt x="81" y="184"/>
                  <a:pt x="81" y="184"/>
                  <a:pt x="81" y="184"/>
                </a:cubicBezTo>
                <a:cubicBezTo>
                  <a:pt x="75" y="173"/>
                  <a:pt x="75" y="173"/>
                  <a:pt x="75" y="173"/>
                </a:cubicBezTo>
                <a:lnTo>
                  <a:pt x="24" y="202"/>
                </a:lnTo>
                <a:close/>
                <a:moveTo>
                  <a:pt x="380" y="11"/>
                </a:moveTo>
                <a:cubicBezTo>
                  <a:pt x="374" y="0"/>
                  <a:pt x="374" y="0"/>
                  <a:pt x="374" y="0"/>
                </a:cubicBezTo>
                <a:cubicBezTo>
                  <a:pt x="324" y="29"/>
                  <a:pt x="324" y="29"/>
                  <a:pt x="324" y="29"/>
                </a:cubicBezTo>
                <a:cubicBezTo>
                  <a:pt x="330" y="40"/>
                  <a:pt x="330" y="40"/>
                  <a:pt x="330" y="40"/>
                </a:cubicBezTo>
                <a:lnTo>
                  <a:pt x="380" y="11"/>
                </a:lnTo>
                <a:close/>
                <a:moveTo>
                  <a:pt x="24" y="11"/>
                </a:moveTo>
                <a:cubicBezTo>
                  <a:pt x="75" y="40"/>
                  <a:pt x="75" y="40"/>
                  <a:pt x="75" y="40"/>
                </a:cubicBezTo>
                <a:cubicBezTo>
                  <a:pt x="81" y="29"/>
                  <a:pt x="81" y="29"/>
                  <a:pt x="81" y="29"/>
                </a:cubicBezTo>
                <a:cubicBezTo>
                  <a:pt x="30" y="0"/>
                  <a:pt x="30" y="0"/>
                  <a:pt x="30" y="0"/>
                </a:cubicBezTo>
                <a:lnTo>
                  <a:pt x="24" y="11"/>
                </a:lnTo>
                <a:close/>
                <a:moveTo>
                  <a:pt x="324" y="184"/>
                </a:moveTo>
                <a:cubicBezTo>
                  <a:pt x="374" y="213"/>
                  <a:pt x="374" y="213"/>
                  <a:pt x="374" y="213"/>
                </a:cubicBezTo>
                <a:cubicBezTo>
                  <a:pt x="380" y="202"/>
                  <a:pt x="380" y="202"/>
                  <a:pt x="380" y="202"/>
                </a:cubicBezTo>
                <a:cubicBezTo>
                  <a:pt x="330" y="173"/>
                  <a:pt x="330" y="173"/>
                  <a:pt x="330" y="173"/>
                </a:cubicBezTo>
                <a:lnTo>
                  <a:pt x="324" y="18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914400">
              <a:defRPr/>
            </a:pPr>
            <a:endParaRPr lang="en-US" sz="1050" b="1" kern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0" name="Freeform 13">
            <a:extLst>
              <a:ext uri="{FF2B5EF4-FFF2-40B4-BE49-F238E27FC236}">
                <a16:creationId xmlns:a16="http://schemas.microsoft.com/office/drawing/2014/main" id="{6C75A7BE-2A7B-62B0-2AE9-64607241CD68}"/>
              </a:ext>
            </a:extLst>
          </p:cNvPr>
          <p:cNvSpPr>
            <a:spLocks noEditPoints="1"/>
          </p:cNvSpPr>
          <p:nvPr/>
        </p:nvSpPr>
        <p:spPr bwMode="auto">
          <a:xfrm>
            <a:off x="295693" y="3843102"/>
            <a:ext cx="328238" cy="392220"/>
          </a:xfrm>
          <a:custGeom>
            <a:avLst/>
            <a:gdLst>
              <a:gd name="T0" fmla="*/ 283 w 290"/>
              <a:gd name="T1" fmla="*/ 169 h 331"/>
              <a:gd name="T2" fmla="*/ 263 w 290"/>
              <a:gd name="T3" fmla="*/ 129 h 331"/>
              <a:gd name="T4" fmla="*/ 149 w 290"/>
              <a:gd name="T5" fmla="*/ 7 h 331"/>
              <a:gd name="T6" fmla="*/ 24 w 290"/>
              <a:gd name="T7" fmla="*/ 155 h 331"/>
              <a:gd name="T8" fmla="*/ 34 w 290"/>
              <a:gd name="T9" fmla="*/ 265 h 331"/>
              <a:gd name="T10" fmla="*/ 170 w 290"/>
              <a:gd name="T11" fmla="*/ 331 h 331"/>
              <a:gd name="T12" fmla="*/ 181 w 290"/>
              <a:gd name="T13" fmla="*/ 286 h 331"/>
              <a:gd name="T14" fmla="*/ 213 w 290"/>
              <a:gd name="T15" fmla="*/ 272 h 331"/>
              <a:gd name="T16" fmla="*/ 255 w 290"/>
              <a:gd name="T17" fmla="*/ 250 h 331"/>
              <a:gd name="T18" fmla="*/ 260 w 290"/>
              <a:gd name="T19" fmla="*/ 194 h 331"/>
              <a:gd name="T20" fmla="*/ 275 w 290"/>
              <a:gd name="T21" fmla="*/ 187 h 331"/>
              <a:gd name="T22" fmla="*/ 283 w 290"/>
              <a:gd name="T23" fmla="*/ 169 h 331"/>
              <a:gd name="T24" fmla="*/ 235 w 290"/>
              <a:gd name="T25" fmla="*/ 92 h 331"/>
              <a:gd name="T26" fmla="*/ 190 w 290"/>
              <a:gd name="T27" fmla="*/ 132 h 331"/>
              <a:gd name="T28" fmla="*/ 176 w 290"/>
              <a:gd name="T29" fmla="*/ 154 h 331"/>
              <a:gd name="T30" fmla="*/ 118 w 290"/>
              <a:gd name="T31" fmla="*/ 171 h 331"/>
              <a:gd name="T32" fmla="*/ 93 w 290"/>
              <a:gd name="T33" fmla="*/ 192 h 331"/>
              <a:gd name="T34" fmla="*/ 82 w 290"/>
              <a:gd name="T35" fmla="*/ 188 h 331"/>
              <a:gd name="T36" fmla="*/ 103 w 290"/>
              <a:gd name="T37" fmla="*/ 171 h 331"/>
              <a:gd name="T38" fmla="*/ 87 w 290"/>
              <a:gd name="T39" fmla="*/ 173 h 331"/>
              <a:gd name="T40" fmla="*/ 59 w 290"/>
              <a:gd name="T41" fmla="*/ 157 h 331"/>
              <a:gd name="T42" fmla="*/ 52 w 290"/>
              <a:gd name="T43" fmla="*/ 128 h 331"/>
              <a:gd name="T44" fmla="*/ 35 w 290"/>
              <a:gd name="T45" fmla="*/ 97 h 331"/>
              <a:gd name="T46" fmla="*/ 151 w 290"/>
              <a:gd name="T47" fmla="*/ 27 h 331"/>
              <a:gd name="T48" fmla="*/ 235 w 290"/>
              <a:gd name="T49" fmla="*/ 92 h 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90" h="331">
                <a:moveTo>
                  <a:pt x="283" y="169"/>
                </a:moveTo>
                <a:cubicBezTo>
                  <a:pt x="263" y="129"/>
                  <a:pt x="263" y="129"/>
                  <a:pt x="263" y="129"/>
                </a:cubicBezTo>
                <a:cubicBezTo>
                  <a:pt x="261" y="62"/>
                  <a:pt x="232" y="13"/>
                  <a:pt x="149" y="7"/>
                </a:cubicBezTo>
                <a:cubicBezTo>
                  <a:pt x="47" y="0"/>
                  <a:pt x="0" y="86"/>
                  <a:pt x="24" y="155"/>
                </a:cubicBezTo>
                <a:cubicBezTo>
                  <a:pt x="51" y="237"/>
                  <a:pt x="34" y="265"/>
                  <a:pt x="34" y="265"/>
                </a:cubicBezTo>
                <a:cubicBezTo>
                  <a:pt x="170" y="331"/>
                  <a:pt x="170" y="331"/>
                  <a:pt x="170" y="331"/>
                </a:cubicBezTo>
                <a:cubicBezTo>
                  <a:pt x="170" y="331"/>
                  <a:pt x="176" y="309"/>
                  <a:pt x="181" y="286"/>
                </a:cubicBezTo>
                <a:cubicBezTo>
                  <a:pt x="187" y="264"/>
                  <a:pt x="196" y="271"/>
                  <a:pt x="213" y="272"/>
                </a:cubicBezTo>
                <a:cubicBezTo>
                  <a:pt x="231" y="272"/>
                  <a:pt x="253" y="276"/>
                  <a:pt x="255" y="250"/>
                </a:cubicBezTo>
                <a:cubicBezTo>
                  <a:pt x="256" y="225"/>
                  <a:pt x="259" y="202"/>
                  <a:pt x="260" y="194"/>
                </a:cubicBezTo>
                <a:cubicBezTo>
                  <a:pt x="260" y="192"/>
                  <a:pt x="262" y="192"/>
                  <a:pt x="275" y="187"/>
                </a:cubicBezTo>
                <a:cubicBezTo>
                  <a:pt x="290" y="181"/>
                  <a:pt x="283" y="169"/>
                  <a:pt x="283" y="169"/>
                </a:cubicBezTo>
                <a:close/>
                <a:moveTo>
                  <a:pt x="235" y="92"/>
                </a:moveTo>
                <a:cubicBezTo>
                  <a:pt x="234" y="97"/>
                  <a:pt x="236" y="128"/>
                  <a:pt x="190" y="132"/>
                </a:cubicBezTo>
                <a:cubicBezTo>
                  <a:pt x="190" y="132"/>
                  <a:pt x="189" y="143"/>
                  <a:pt x="176" y="154"/>
                </a:cubicBezTo>
                <a:cubicBezTo>
                  <a:pt x="158" y="170"/>
                  <a:pt x="131" y="173"/>
                  <a:pt x="118" y="171"/>
                </a:cubicBezTo>
                <a:cubicBezTo>
                  <a:pt x="118" y="171"/>
                  <a:pt x="100" y="187"/>
                  <a:pt x="93" y="192"/>
                </a:cubicBezTo>
                <a:cubicBezTo>
                  <a:pt x="82" y="188"/>
                  <a:pt x="82" y="188"/>
                  <a:pt x="82" y="188"/>
                </a:cubicBezTo>
                <a:cubicBezTo>
                  <a:pt x="103" y="171"/>
                  <a:pt x="103" y="171"/>
                  <a:pt x="103" y="171"/>
                </a:cubicBezTo>
                <a:cubicBezTo>
                  <a:pt x="103" y="171"/>
                  <a:pt x="97" y="173"/>
                  <a:pt x="87" y="173"/>
                </a:cubicBezTo>
                <a:cubicBezTo>
                  <a:pt x="73" y="172"/>
                  <a:pt x="65" y="164"/>
                  <a:pt x="59" y="157"/>
                </a:cubicBezTo>
                <a:cubicBezTo>
                  <a:pt x="52" y="146"/>
                  <a:pt x="51" y="136"/>
                  <a:pt x="52" y="128"/>
                </a:cubicBezTo>
                <a:cubicBezTo>
                  <a:pt x="52" y="128"/>
                  <a:pt x="32" y="120"/>
                  <a:pt x="35" y="97"/>
                </a:cubicBezTo>
                <a:cubicBezTo>
                  <a:pt x="39" y="65"/>
                  <a:pt x="77" y="23"/>
                  <a:pt x="151" y="27"/>
                </a:cubicBezTo>
                <a:cubicBezTo>
                  <a:pt x="237" y="32"/>
                  <a:pt x="235" y="87"/>
                  <a:pt x="235" y="9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914400">
              <a:defRPr/>
            </a:pPr>
            <a:endParaRPr lang="en-US" sz="1050" kern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4" name="Graphic 3" descr="Pyramid with levels">
            <a:extLst>
              <a:ext uri="{FF2B5EF4-FFF2-40B4-BE49-F238E27FC236}">
                <a16:creationId xmlns:a16="http://schemas.microsoft.com/office/drawing/2014/main" id="{4E1FE18D-03B5-29F8-C83E-459AC167F6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2340" y="2349347"/>
            <a:ext cx="444806" cy="44480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2E921-909F-44D1-98B6-B147F9FE6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1" y="202406"/>
            <a:ext cx="7953706" cy="809625"/>
          </a:xfrm>
        </p:spPr>
        <p:txBody>
          <a:bodyPr/>
          <a:lstStyle/>
          <a:p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ＭＳ Ｐゴシック" charset="0"/>
              </a:rPr>
              <a:t>Health System Response matrix</a:t>
            </a:r>
            <a:endParaRPr lang="en-AU"/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A4885724-2614-ED8C-8D13-64003630C14D}"/>
              </a:ext>
            </a:extLst>
          </p:cNvPr>
          <p:cNvGraphicFramePr>
            <a:graphicFrameLocks/>
          </p:cNvGraphicFramePr>
          <p:nvPr/>
        </p:nvGraphicFramePr>
        <p:xfrm>
          <a:off x="380371" y="2335268"/>
          <a:ext cx="8272465" cy="25181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4493">
                  <a:extLst>
                    <a:ext uri="{9D8B030D-6E8A-4147-A177-3AD203B41FA5}">
                      <a16:colId xmlns:a16="http://schemas.microsoft.com/office/drawing/2014/main" val="2046648213"/>
                    </a:ext>
                  </a:extLst>
                </a:gridCol>
                <a:gridCol w="1654493">
                  <a:extLst>
                    <a:ext uri="{9D8B030D-6E8A-4147-A177-3AD203B41FA5}">
                      <a16:colId xmlns:a16="http://schemas.microsoft.com/office/drawing/2014/main" val="3342276994"/>
                    </a:ext>
                  </a:extLst>
                </a:gridCol>
                <a:gridCol w="1654493">
                  <a:extLst>
                    <a:ext uri="{9D8B030D-6E8A-4147-A177-3AD203B41FA5}">
                      <a16:colId xmlns:a16="http://schemas.microsoft.com/office/drawing/2014/main" val="532103982"/>
                    </a:ext>
                  </a:extLst>
                </a:gridCol>
                <a:gridCol w="1654493">
                  <a:extLst>
                    <a:ext uri="{9D8B030D-6E8A-4147-A177-3AD203B41FA5}">
                      <a16:colId xmlns:a16="http://schemas.microsoft.com/office/drawing/2014/main" val="252130473"/>
                    </a:ext>
                  </a:extLst>
                </a:gridCol>
                <a:gridCol w="1654493">
                  <a:extLst>
                    <a:ext uri="{9D8B030D-6E8A-4147-A177-3AD203B41FA5}">
                      <a16:colId xmlns:a16="http://schemas.microsoft.com/office/drawing/2014/main" val="2864461127"/>
                    </a:ext>
                  </a:extLst>
                </a:gridCol>
              </a:tblGrid>
              <a:tr h="5022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900" b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AU" sz="9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1" marR="61701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900" b="1">
                          <a:solidFill>
                            <a:schemeClr val="bg1"/>
                          </a:solidFill>
                          <a:effectLst/>
                        </a:rPr>
                        <a:t>0-250 COVID-19 hospitalisations</a:t>
                      </a:r>
                      <a:endParaRPr lang="en-AU" sz="9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1" marR="61701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900" b="1">
                          <a:solidFill>
                            <a:schemeClr val="bg1"/>
                          </a:solidFill>
                          <a:effectLst/>
                        </a:rPr>
                        <a:t>251-500 COVID-19 hospitalisations</a:t>
                      </a:r>
                      <a:endParaRPr lang="en-AU" sz="9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1" marR="61701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900" b="1">
                          <a:solidFill>
                            <a:schemeClr val="bg1"/>
                          </a:solidFill>
                          <a:effectLst/>
                        </a:rPr>
                        <a:t>501-850 COVID-19  hospitalisations</a:t>
                      </a:r>
                      <a:endParaRPr lang="en-AU" sz="9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1" marR="61701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900" b="1">
                          <a:solidFill>
                            <a:schemeClr val="bg1"/>
                          </a:solidFill>
                          <a:effectLst/>
                        </a:rPr>
                        <a:t>851+ COVID-19 hospitalisations</a:t>
                      </a:r>
                      <a:endParaRPr lang="en-AU" sz="9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01" marR="61701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0616672"/>
                  </a:ext>
                </a:extLst>
              </a:tr>
              <a:tr h="5039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9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None to low workforce constraints</a:t>
                      </a:r>
                    </a:p>
                  </a:txBody>
                  <a:tcPr marL="61701" marR="61701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800" b="1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Stage One</a:t>
                      </a:r>
                    </a:p>
                  </a:txBody>
                  <a:tcPr marL="61701" marR="61701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800" b="1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Stage Two</a:t>
                      </a:r>
                    </a:p>
                  </a:txBody>
                  <a:tcPr marL="61701" marR="61701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800" b="1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Stage Three</a:t>
                      </a:r>
                    </a:p>
                  </a:txBody>
                  <a:tcPr marL="61701" marR="61701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800" b="1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Stage Three</a:t>
                      </a:r>
                    </a:p>
                  </a:txBody>
                  <a:tcPr marL="61701" marR="61701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608989"/>
                  </a:ext>
                </a:extLst>
              </a:tr>
              <a:tr h="5039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9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Moderate workforce constraints</a:t>
                      </a:r>
                    </a:p>
                  </a:txBody>
                  <a:tcPr marL="61701" marR="61701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800" b="1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Stage Two</a:t>
                      </a:r>
                    </a:p>
                  </a:txBody>
                  <a:tcPr marL="61701" marR="61701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Stage Two</a:t>
                      </a:r>
                    </a:p>
                  </a:txBody>
                  <a:tcPr marL="61701" marR="61701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800" b="1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Stage Three</a:t>
                      </a:r>
                    </a:p>
                  </a:txBody>
                  <a:tcPr marL="61701" marR="61701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800" b="1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Stage Three</a:t>
                      </a:r>
                    </a:p>
                  </a:txBody>
                  <a:tcPr marL="61701" marR="61701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9309196"/>
                  </a:ext>
                </a:extLst>
              </a:tr>
              <a:tr h="5039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9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Severe workforce constraints</a:t>
                      </a:r>
                    </a:p>
                  </a:txBody>
                  <a:tcPr marL="61701" marR="61701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800" b="1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Stage Two</a:t>
                      </a:r>
                    </a:p>
                  </a:txBody>
                  <a:tcPr marL="61701" marR="61701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800" b="1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Stage Three</a:t>
                      </a:r>
                    </a:p>
                  </a:txBody>
                  <a:tcPr marL="61701" marR="61701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800" b="1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Stage Four</a:t>
                      </a:r>
                    </a:p>
                  </a:txBody>
                  <a:tcPr marL="61701" marR="61701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800" b="1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Stage Four</a:t>
                      </a:r>
                    </a:p>
                  </a:txBody>
                  <a:tcPr marL="61701" marR="61701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7761946"/>
                  </a:ext>
                </a:extLst>
              </a:tr>
              <a:tr h="5039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9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Critical workforce constraints</a:t>
                      </a:r>
                    </a:p>
                  </a:txBody>
                  <a:tcPr marL="61701" marR="61701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800" b="1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Stage Three</a:t>
                      </a:r>
                    </a:p>
                  </a:txBody>
                  <a:tcPr marL="61701" marR="61701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800" b="1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Stage Three</a:t>
                      </a:r>
                    </a:p>
                  </a:txBody>
                  <a:tcPr marL="61701" marR="61701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800" b="1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Stage Four</a:t>
                      </a:r>
                    </a:p>
                  </a:txBody>
                  <a:tcPr marL="61701" marR="61701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800" b="1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Stage Four</a:t>
                      </a:r>
                    </a:p>
                  </a:txBody>
                  <a:tcPr marL="61701" marR="61701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3624844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F2B7C40D-0FCE-6396-21DE-1B61A1956A8F}"/>
              </a:ext>
            </a:extLst>
          </p:cNvPr>
          <p:cNvSpPr/>
          <p:nvPr/>
        </p:nvSpPr>
        <p:spPr>
          <a:xfrm>
            <a:off x="583677" y="1169408"/>
            <a:ext cx="8432730" cy="116586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algn="ctr" defTabSz="914400">
              <a:defRPr/>
            </a:pPr>
            <a:endParaRPr lang="en-US" sz="900" kern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Pentagon 22">
            <a:extLst>
              <a:ext uri="{FF2B5EF4-FFF2-40B4-BE49-F238E27FC236}">
                <a16:creationId xmlns:a16="http://schemas.microsoft.com/office/drawing/2014/main" id="{7489B618-B0FF-FE38-F0F1-574FB90380A4}"/>
              </a:ext>
            </a:extLst>
          </p:cNvPr>
          <p:cNvSpPr/>
          <p:nvPr/>
        </p:nvSpPr>
        <p:spPr>
          <a:xfrm>
            <a:off x="135281" y="1364627"/>
            <a:ext cx="683446" cy="822076"/>
          </a:xfrm>
          <a:prstGeom prst="homePlate">
            <a:avLst>
              <a:gd name="adj" fmla="val 30000"/>
            </a:avLst>
          </a:prstGeom>
          <a:solidFill>
            <a:schemeClr val="accent1">
              <a:lumMod val="50000"/>
            </a:schemeClr>
          </a:solidFill>
          <a:ln w="5715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algn="ctr" defTabSz="914400">
              <a:defRPr/>
            </a:pPr>
            <a:endParaRPr lang="en-US" sz="900" kern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6DFA39-7090-D217-CDF8-27DFA3141BBE}"/>
              </a:ext>
            </a:extLst>
          </p:cNvPr>
          <p:cNvSpPr/>
          <p:nvPr/>
        </p:nvSpPr>
        <p:spPr>
          <a:xfrm flipH="1">
            <a:off x="854853" y="1371351"/>
            <a:ext cx="8080929" cy="759182"/>
          </a:xfrm>
          <a:prstGeom prst="rect">
            <a:avLst/>
          </a:prstGeom>
          <a:noFill/>
          <a:ln w="6350" cap="flat" cmpd="sng" algn="ctr">
            <a:noFill/>
            <a:prstDash val="sysDash"/>
          </a:ln>
          <a:effectLst/>
        </p:spPr>
        <p:txBody>
          <a:bodyPr wrap="square" lIns="0" tIns="0" rIns="0" bIns="0" rtlCol="0" anchor="t" anchorCtr="0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AU" sz="900">
                <a:latin typeface="+mn-lt"/>
                <a:ea typeface="ＭＳ Ｐゴシック"/>
              </a:rPr>
              <a:t>The first step in determining which Stage the HSR is in, is to utilise the </a:t>
            </a:r>
            <a:r>
              <a:rPr lang="en-AU" sz="900" b="1">
                <a:latin typeface="+mn-lt"/>
                <a:ea typeface="ＭＳ Ｐゴシック"/>
              </a:rPr>
              <a:t>HSR matrix.</a:t>
            </a:r>
            <a:endParaRPr lang="en-AU" sz="900">
              <a:latin typeface="+mn-lt"/>
              <a:ea typeface="ＭＳ Ｐゴシック"/>
              <a:cs typeface="Arial"/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AU" sz="900">
                <a:latin typeface="+mn-lt"/>
                <a:ea typeface="ＭＳ Ｐゴシック"/>
              </a:rPr>
              <a:t>As part of this approach, </a:t>
            </a:r>
            <a:r>
              <a:rPr lang="en-AU" sz="900" b="1">
                <a:latin typeface="+mn-lt"/>
                <a:ea typeface="ＭＳ Ｐゴシック"/>
              </a:rPr>
              <a:t>COVID-19 hospitalisations are mapped against workforce constraints </a:t>
            </a:r>
            <a:r>
              <a:rPr lang="en-AU" sz="900">
                <a:latin typeface="+mn-lt"/>
                <a:ea typeface="ＭＳ Ｐゴシック"/>
              </a:rPr>
              <a:t>to determine the level of pressure on the health system.</a:t>
            </a:r>
            <a:endParaRPr lang="en-AU" sz="900">
              <a:latin typeface="+mn-lt"/>
              <a:ea typeface="ＭＳ Ｐゴシック"/>
              <a:cs typeface="Arial"/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900">
                <a:latin typeface="+mn-lt"/>
                <a:ea typeface="ＭＳ Ｐゴシック"/>
              </a:rPr>
              <a:t>The second step is a </a:t>
            </a:r>
            <a:r>
              <a:rPr lang="en-US" sz="900" b="1">
                <a:latin typeface="+mn-lt"/>
                <a:ea typeface="ＭＳ Ｐゴシック"/>
              </a:rPr>
              <a:t>qualitative and quantitative risk assessment</a:t>
            </a:r>
            <a:r>
              <a:rPr lang="en-US" sz="900">
                <a:latin typeface="+mn-lt"/>
                <a:ea typeface="ＭＳ Ｐゴシック"/>
              </a:rPr>
              <a:t>, using a range of supplementary information and metrics available to the Department regarding demand on admitted, emergency and ambulance services. </a:t>
            </a:r>
            <a:endParaRPr lang="en-US" sz="900">
              <a:latin typeface="+mn-lt"/>
              <a:ea typeface="ＭＳ Ｐゴシック"/>
              <a:cs typeface="Arial"/>
            </a:endParaRPr>
          </a:p>
        </p:txBody>
      </p:sp>
      <p:pic>
        <p:nvPicPr>
          <p:cNvPr id="9" name="Graphic 8" descr="Bar chart with solid fill">
            <a:extLst>
              <a:ext uri="{FF2B5EF4-FFF2-40B4-BE49-F238E27FC236}">
                <a16:creationId xmlns:a16="http://schemas.microsoft.com/office/drawing/2014/main" id="{18504BE6-26A3-7A50-8584-DDC485C1AB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1579" y="1523357"/>
            <a:ext cx="480256" cy="48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722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1A8D2AC-5E97-46D5-8393-B14BF62ECAAA}"/>
              </a:ext>
            </a:extLst>
          </p:cNvPr>
          <p:cNvSpPr txBox="1"/>
          <p:nvPr/>
        </p:nvSpPr>
        <p:spPr>
          <a:xfrm>
            <a:off x="97618" y="336584"/>
            <a:ext cx="8856749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AU" sz="2400" dirty="0">
                <a:solidFill>
                  <a:schemeClr val="bg1"/>
                </a:solidFill>
                <a:latin typeface="Arial"/>
                <a:ea typeface="ＭＳ Ｐゴシック"/>
                <a:cs typeface="Arial"/>
              </a:rPr>
              <a:t>Health System Response levers </a:t>
            </a:r>
            <a:endParaRPr lang="en-AU" sz="1200" b="1" dirty="0">
              <a:solidFill>
                <a:schemeClr val="bg1"/>
              </a:solidFill>
              <a:highlight>
                <a:srgbClr val="FFFF00"/>
              </a:highlight>
              <a:ea typeface="ＭＳ Ｐゴシック"/>
              <a:cs typeface="Arial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78C3B78-B072-2822-C904-9DF8B1AFF4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8818054"/>
              </p:ext>
            </p:extLst>
          </p:nvPr>
        </p:nvGraphicFramePr>
        <p:xfrm>
          <a:off x="0" y="1013701"/>
          <a:ext cx="9143999" cy="4129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4182">
                  <a:extLst>
                    <a:ext uri="{9D8B030D-6E8A-4147-A177-3AD203B41FA5}">
                      <a16:colId xmlns:a16="http://schemas.microsoft.com/office/drawing/2014/main" val="3043243813"/>
                    </a:ext>
                  </a:extLst>
                </a:gridCol>
                <a:gridCol w="697499">
                  <a:extLst>
                    <a:ext uri="{9D8B030D-6E8A-4147-A177-3AD203B41FA5}">
                      <a16:colId xmlns:a16="http://schemas.microsoft.com/office/drawing/2014/main" val="3824448396"/>
                    </a:ext>
                  </a:extLst>
                </a:gridCol>
                <a:gridCol w="1498237">
                  <a:extLst>
                    <a:ext uri="{9D8B030D-6E8A-4147-A177-3AD203B41FA5}">
                      <a16:colId xmlns:a16="http://schemas.microsoft.com/office/drawing/2014/main" val="1001681865"/>
                    </a:ext>
                  </a:extLst>
                </a:gridCol>
                <a:gridCol w="2057869">
                  <a:extLst>
                    <a:ext uri="{9D8B030D-6E8A-4147-A177-3AD203B41FA5}">
                      <a16:colId xmlns:a16="http://schemas.microsoft.com/office/drawing/2014/main" val="2748711005"/>
                    </a:ext>
                  </a:extLst>
                </a:gridCol>
                <a:gridCol w="2260121">
                  <a:extLst>
                    <a:ext uri="{9D8B030D-6E8A-4147-A177-3AD203B41FA5}">
                      <a16:colId xmlns:a16="http://schemas.microsoft.com/office/drawing/2014/main" val="2219524438"/>
                    </a:ext>
                  </a:extLst>
                </a:gridCol>
                <a:gridCol w="2076091">
                  <a:extLst>
                    <a:ext uri="{9D8B030D-6E8A-4147-A177-3AD203B41FA5}">
                      <a16:colId xmlns:a16="http://schemas.microsoft.com/office/drawing/2014/main" val="912242051"/>
                    </a:ext>
                  </a:extLst>
                </a:gridCol>
              </a:tblGrid>
              <a:tr h="19982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700" b="1" i="0" u="none" strike="noStrike" kern="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Levers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600" b="1" i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Stage One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AU" sz="600" b="1" i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/>
                        </a:rPr>
                        <a:t>Stage Two</a:t>
                      </a:r>
                      <a:endParaRPr lang="en-AU" sz="600" b="1" i="0">
                        <a:solidFill>
                          <a:schemeClr val="tx1"/>
                        </a:solidFill>
                        <a:latin typeface="+mn-lt"/>
                        <a:cs typeface="Arial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b="1" i="0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/>
                        </a:rPr>
                        <a:t>Stage Three</a:t>
                      </a:r>
                      <a:endParaRPr lang="en-AU" sz="600" b="1" i="0">
                        <a:solidFill>
                          <a:schemeClr val="bg1"/>
                        </a:solidFill>
                        <a:latin typeface="+mn-lt"/>
                        <a:cs typeface="Arial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Arial"/>
                        </a:rPr>
                        <a:t>Stage Four</a:t>
                      </a:r>
                      <a:endParaRPr lang="en-AU" sz="600" b="1" i="0" kern="1200">
                        <a:solidFill>
                          <a:schemeClr val="bg1"/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2700524"/>
                  </a:ext>
                </a:extLst>
              </a:tr>
              <a:tr h="593854">
                <a:tc rowSpan="3"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600" b="1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Local levers </a:t>
                      </a:r>
                      <a:endParaRPr lang="en-US" sz="600" b="1" i="1" u="none" strike="noStrike" kern="0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vert="vert27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Workforce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6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" b="1" i="1" u="none" strike="noStrike" kern="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Refer to staffing levels and skill mix provided in the </a:t>
                      </a:r>
                      <a:r>
                        <a:rPr lang="en-US" sz="400" b="1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Safe Patient Care Act 2015 </a:t>
                      </a:r>
                      <a:r>
                        <a:rPr lang="en-US" sz="400" b="1" i="1" u="none" strike="noStrike" kern="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as a baseline</a:t>
                      </a:r>
                      <a:endParaRPr lang="en-AU" sz="400" b="1" i="1" u="none" strike="noStrike" kern="0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0" lang="en-US" sz="500" b="0" i="0" u="none" strike="noStrike" kern="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Face to face or telehealth appointments to occur as per routine arrangements</a:t>
                      </a:r>
                    </a:p>
                    <a:p>
                      <a:pPr marL="0" marR="0" lvl="0" indent="0" algn="l" defTabSz="45720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0" lang="en-US" sz="500" b="0" i="0" u="none" strike="noStrike" kern="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Services to begin planning to consider possible alternatives that would aim to prevent leave cancellations in later Stages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500" b="0" i="0" u="none" strike="noStrike" kern="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Implement cross-care models, where possible.</a:t>
                      </a:r>
                    </a:p>
                    <a:p>
                      <a:pPr marL="0" marR="0" lvl="0" indent="0" algn="l" defTabSz="45720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500" b="0" i="0" u="none" strike="noStrike" kern="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Consider changes to shift length to maximise workforce availability, in consultation with unions.</a:t>
                      </a:r>
                    </a:p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Redeployment of staff to support demand</a:t>
                      </a:r>
                      <a:r>
                        <a:rPr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in consultation with staff and with consideration of competence.</a:t>
                      </a:r>
                      <a:endParaRPr kumimoji="0" lang="en-US" sz="500" b="0" i="0" u="none" strike="noStrike" kern="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0" lang="en-US" sz="500" b="0" i="0" u="none" strike="noStrike" kern="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Expand telehealth arrangements where appropriate</a:t>
                      </a:r>
                      <a:endParaRPr kumimoji="0" lang="en-US" sz="500" b="0" i="0" u="none" strike="sngStrike" kern="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US" sz="500" b="0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Increase telehealth utilisation to support workforce efficiencies, including the utilisation within inpatient settings.</a:t>
                      </a:r>
                      <a:endParaRPr kumimoji="0" lang="en-US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/>
                        </a:rPr>
                        <a:t>Consider extended team-based models based on local need, in consultation with unions</a:t>
                      </a:r>
                    </a:p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Review leave provisions/arrangements</a:t>
                      </a:r>
                      <a:endParaRPr lang="en-US" sz="500" b="0" i="0" u="none" strike="noStrike" kern="0" cap="none" spc="0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500" b="0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Maximise utilisation of telehealth in all forms of service provision, where it improves workforce efficiencies and is clinically safe to do so.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</a:rPr>
                        <a:t>Consider extended team-based models based on local need, in consultation with unio</a:t>
                      </a:r>
                      <a:r>
                        <a:rPr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ns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Review leave provisions/arrangements</a:t>
                      </a: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0988635"/>
                  </a:ext>
                </a:extLst>
              </a:tr>
              <a:tr h="1019094"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b="1" i="0" u="none" strike="noStrike" kern="0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vert="vert27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Ambulance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endParaRPr kumimoji="0" lang="en-US" sz="530" b="0" i="0" u="none" strike="noStrike" kern="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endParaRPr kumimoji="0" lang="en-US" sz="530" b="0" i="0" u="none" strike="noStrike" kern="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0" lang="en-US" sz="500" b="0" i="0" u="none" strike="noStrike" kern="0" cap="none" spc="0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BAU Surge activity aligned with AV ERP:</a:t>
                      </a:r>
                    </a:p>
                    <a:p>
                      <a:pPr marL="0" marR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0"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Surge/demand call exit scripting</a:t>
                      </a:r>
                      <a:endParaRPr kumimoji="0" lang="en-US" sz="500" b="0" i="0" u="none" strike="noStrike" kern="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0"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Changes to resource dispatch to some events</a:t>
                      </a:r>
                    </a:p>
                    <a:p>
                      <a:pPr marL="0" marR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0"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Use of NEPT and additional resourcing (BAU)</a:t>
                      </a:r>
                    </a:p>
                    <a:p>
                      <a:pPr marL="0" marR="0" lvl="0" indent="0" algn="l" defTabSz="4572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0"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Rapid offload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0" lang="en-US" sz="5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Possible utilisation of:</a:t>
                      </a:r>
                    </a:p>
                    <a:p>
                      <a:pPr marL="9144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0"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Additional HALO support.</a:t>
                      </a:r>
                    </a:p>
                    <a:p>
                      <a:pPr marL="9144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0"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AV Incident Management team. </a:t>
                      </a:r>
                    </a:p>
                    <a:p>
                      <a:pPr marL="9144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0"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Surge Resourcing, including – NEPT, Staff redeployment.</a:t>
                      </a:r>
                    </a:p>
                    <a:p>
                      <a:pPr marL="9144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0"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Surge/demand call exit scripting.</a:t>
                      </a:r>
                    </a:p>
                    <a:p>
                      <a:pPr marL="9144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0"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Changes to resource dispatch at some events.</a:t>
                      </a:r>
                    </a:p>
                    <a:p>
                      <a:pPr marL="9144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0"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Preparation for dispatch grid changes</a:t>
                      </a:r>
                      <a:endParaRPr kumimoji="0" lang="en-US" sz="500" b="0" i="0" u="none" strike="noStrike" kern="0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0" lang="en-US" sz="5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Implement:</a:t>
                      </a:r>
                    </a:p>
                    <a:p>
                      <a:pPr marL="9144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0"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Additional HALO support</a:t>
                      </a:r>
                    </a:p>
                    <a:p>
                      <a:pPr marL="9144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0"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AV coordination centre/Incident Management team </a:t>
                      </a:r>
                    </a:p>
                    <a:p>
                      <a:pPr marL="9144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0" lang="en-AU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Surge Resourcing, including – NEPT, Staff redeployment</a:t>
                      </a:r>
                      <a:endParaRPr kumimoji="0" lang="en-US" sz="5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144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0"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Surge/demand call exit scripting</a:t>
                      </a:r>
                    </a:p>
                    <a:p>
                      <a:pPr marL="9144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0"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Surge responders</a:t>
                      </a:r>
                    </a:p>
                    <a:p>
                      <a:pPr marL="9144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0"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Community messaging</a:t>
                      </a:r>
                    </a:p>
                    <a:p>
                      <a:pPr marL="9144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0"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Dispatch grid changes </a:t>
                      </a:r>
                      <a:endParaRPr kumimoji="0" lang="en-US" sz="500" b="0" i="0" u="none" strike="noStrike" kern="0" cap="none" spc="0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Implement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/>
                        </a:rPr>
                        <a:t>AVOLs</a:t>
                      </a:r>
                      <a:endParaRPr lang="en-US" sz="50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53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0" lang="en-US" sz="5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Strengthen/Enhance:</a:t>
                      </a:r>
                      <a:endParaRPr kumimoji="0" lang="en-US" sz="50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0"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HALO support</a:t>
                      </a:r>
                    </a:p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0"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AV coordination central/Incident Management team resourcing</a:t>
                      </a:r>
                    </a:p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0" lang="en-AU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Surge Resourcing, including – NEPT, Staff redeployment</a:t>
                      </a:r>
                      <a:endParaRPr kumimoji="0" lang="en-US" sz="5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0" lang="en-AU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Additional surge resources</a:t>
                      </a:r>
                      <a:endParaRPr kumimoji="0" lang="en-US" sz="5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0"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Surge/demand call exit scripting</a:t>
                      </a:r>
                    </a:p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0"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Surge responders</a:t>
                      </a:r>
                    </a:p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0"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Community messaging</a:t>
                      </a:r>
                    </a:p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kumimoji="0"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Dispatch grid changes </a:t>
                      </a:r>
                      <a:endParaRPr kumimoji="0" lang="en-US" sz="500" b="0" i="0" u="none" strike="noStrike" kern="0" cap="none" spc="0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9633704"/>
                  </a:ext>
                </a:extLst>
              </a:tr>
              <a:tr h="1335735"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b="1" i="0" u="none" strike="noStrike" kern="0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vert="vert27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600" b="1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Patient flow </a:t>
                      </a:r>
                      <a:endParaRPr lang="en-AU" sz="600" b="1" i="0" u="none" strike="noStrike" kern="0" cap="none" spc="0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Day-to-day management of demand variance within existing HSP system (including standing arrangements with private hospitals). 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US" sz="53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5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If not already doing so; health services should implement where appropriate:</a:t>
                      </a: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</a:pPr>
                      <a:r>
                        <a:rPr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Daily Operation System processes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Utilise virtual ED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5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Public health services </a:t>
                      </a:r>
                      <a:r>
                        <a:rPr kumimoji="0" lang="en-US" sz="5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prioritisation</a:t>
                      </a:r>
                      <a:r>
                        <a:rPr kumimoji="0" lang="en-US" sz="5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of planned surgery activity, including deferring of non-urgent activity based on local assessment.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US" sz="53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5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Health services exhaust all options available to load balance and improve system flow and share activity across the HSP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53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00" b="1" i="0" u="none" strike="noStrike" kern="1200" spc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If not already doing so; health services should implement the following where clinically appropriate: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530" b="0" i="0" u="none" strike="noStrike" kern="1200" spc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20B0604020202020204" pitchFamily="34" charset="0"/>
                        <a:buChar char="Ø"/>
                      </a:pPr>
                      <a:r>
                        <a:rPr kumimoji="0" lang="en-US" sz="5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Expand eligibility for HITH.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20B0604020202020204" pitchFamily="34" charset="0"/>
                        <a:buChar char="Ø"/>
                        <a:tabLst/>
                        <a:defRPr/>
                      </a:pPr>
                      <a:r>
                        <a:rPr lang="en-US" sz="5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Expand the use of virtual ED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20B0604020202020204" pitchFamily="34" charset="0"/>
                        <a:buChar char="Ø"/>
                      </a:pPr>
                      <a:r>
                        <a:rPr lang="en-US" sz="500" b="0" i="0" u="none" strike="noStrike" kern="1200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Direct admission, to bypass ED.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20B0604020202020204" pitchFamily="34" charset="0"/>
                        <a:buChar char="Ø"/>
                      </a:pPr>
                      <a:r>
                        <a:rPr lang="en-US" sz="5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Maximised</a:t>
                      </a:r>
                      <a:r>
                        <a:rPr lang="en-US" sz="5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use of</a:t>
                      </a:r>
                      <a:r>
                        <a:rPr kumimoji="0" lang="en-US" sz="5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transit </a:t>
                      </a:r>
                      <a:r>
                        <a:rPr lang="en-US" sz="5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lounge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20B0604020202020204" pitchFamily="34" charset="0"/>
                        <a:buChar char="Ø"/>
                      </a:pPr>
                      <a:r>
                        <a:rPr lang="en-US" sz="500" b="0" i="0" u="none" strike="noStrike" kern="1200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Rapid review clinics to be implemented.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20B0604020202020204" pitchFamily="34" charset="0"/>
                        <a:buChar char="Ø"/>
                      </a:pPr>
                      <a:r>
                        <a:rPr lang="en-US" sz="500" b="0" i="0" u="none" strike="noStrike" kern="1200" spc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Use of consultants at triage.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</a:rPr>
                        <a:t>If not already doing so; health services should implement the following where clinically</a:t>
                      </a:r>
                      <a:endParaRPr lang="en-US" sz="500">
                        <a:solidFill>
                          <a:schemeClr val="bg1"/>
                        </a:solidFill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</a:rPr>
                        <a:t> appropriate: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lang="en-US" sz="53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20B0604020202020204" pitchFamily="34" charset="0"/>
                        <a:buChar char="Ø"/>
                      </a:pPr>
                      <a:r>
                        <a:rPr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Improved coordination</a:t>
                      </a:r>
                      <a:r>
                        <a:rPr kumimoji="0"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of </a:t>
                      </a:r>
                      <a:r>
                        <a:rPr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intrahospital</a:t>
                      </a:r>
                      <a:r>
                        <a:rPr kumimoji="0"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transfers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20B0604020202020204" pitchFamily="34" charset="0"/>
                        <a:buChar char="Ø"/>
                      </a:pPr>
                      <a:r>
                        <a:rPr lang="en-AU" sz="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Adjusting frequency and ward</a:t>
                      </a:r>
                      <a:r>
                        <a:rPr kumimoji="0" lang="en-AU" sz="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rounds models to prioritise most unwell/those ready for discharge.</a:t>
                      </a:r>
                      <a:r>
                        <a:rPr lang="en-AU" sz="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20B0604020202020204" pitchFamily="34" charset="0"/>
                        <a:buChar char="Ø"/>
                      </a:pPr>
                      <a:r>
                        <a:rPr lang="en-US" sz="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</a:rPr>
                        <a:t>Increase frequency of Daily Operating System huddles</a:t>
                      </a:r>
                      <a:endParaRPr lang="en-US" sz="500">
                        <a:solidFill>
                          <a:schemeClr val="bg1"/>
                        </a:solidFill>
                      </a:endParaRP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20B0604020202020204" pitchFamily="34" charset="0"/>
                        <a:buChar char="Ø"/>
                      </a:pPr>
                      <a:r>
                        <a:rPr lang="en-US" sz="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</a:rPr>
                        <a:t>Re-purposing existing facilities adjacent to ED to support increased patient demand</a:t>
                      </a:r>
                      <a:endParaRPr kumimoji="0" lang="en-US" sz="5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5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If not already doing so; health services should implement the following where clinically </a:t>
                      </a:r>
                      <a:endParaRPr kumimoji="0" lang="en-US" sz="50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5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appropriate: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53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Prioritisation and load balancing of  emergency surgical categories and services based on capacity.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Twice daily huddles with AV /DH to facilitate system wide load balancing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en-US" sz="5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Daily Operating System in place system wide and rapid escalation response to system flow issues</a:t>
                      </a:r>
                      <a:endParaRPr kumimoji="0" lang="en-US" sz="5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7117042"/>
                  </a:ext>
                </a:extLst>
              </a:tr>
              <a:tr h="4279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Central lever</a:t>
                      </a:r>
                    </a:p>
                  </a:txBody>
                  <a:tcPr vert="vert27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DH surge operating model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spc="0" baseline="0">
                          <a:ln>
                            <a:noFill/>
                          </a:ln>
                          <a:effectLst/>
                        </a:rPr>
                        <a:t>DH surge operating model – BAU</a:t>
                      </a:r>
                      <a:endParaRPr lang="en-US" sz="500">
                        <a:effectLst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00" spc="0" baseline="0">
                          <a:ln>
                            <a:noFill/>
                          </a:ln>
                          <a:effectLst/>
                        </a:rPr>
                        <a:t>DH surge operating model </a:t>
                      </a:r>
                      <a:r>
                        <a:rPr lang="en-US" sz="500" b="0" i="0" u="none" strike="noStrike" spc="0" baseline="0" noProof="0">
                          <a:ln>
                            <a:noFill/>
                          </a:ln>
                          <a:effectLst/>
                          <a:latin typeface="Arial"/>
                        </a:rPr>
                        <a:t>– system coordination function operational</a:t>
                      </a:r>
                    </a:p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00" b="0" i="0" u="none" strike="noStrike" spc="0" baseline="0" noProof="0">
                          <a:ln>
                            <a:noFill/>
                          </a:ln>
                          <a:effectLst/>
                          <a:latin typeface="Arial"/>
                        </a:rPr>
                        <a:t>Providing system-level policy, advice and coordination </a:t>
                      </a:r>
                      <a:endParaRPr lang="en-US" sz="500"/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00" spc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DH surge operating model </a:t>
                      </a:r>
                      <a:r>
                        <a:rPr kumimoji="0" lang="en-US" sz="500" b="0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operational –  weekly DH and sector huddles</a:t>
                      </a:r>
                      <a:r>
                        <a:rPr lang="en-US" sz="500" b="0" i="0" u="none" strike="noStrike" spc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(HSRC equivalent).</a:t>
                      </a:r>
                      <a:endParaRPr lang="en-US" sz="5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00" spc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DH surge operating model</a:t>
                      </a:r>
                      <a:r>
                        <a:rPr kumimoji="0" lang="en-US" sz="500" b="0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scaled – twice weekly DH and sector huddles </a:t>
                      </a:r>
                      <a:r>
                        <a:rPr lang="en-US" sz="500" b="0" i="0" u="none" strike="noStrike" spc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(HSRC equivalent).</a:t>
                      </a:r>
                      <a:endParaRPr lang="en-US" sz="5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2244981"/>
                  </a:ext>
                </a:extLst>
              </a:tr>
              <a:tr h="553354"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6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Central lever  </a:t>
                      </a: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6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(regional application considered first)</a:t>
                      </a:r>
                    </a:p>
                  </a:txBody>
                  <a:tcPr vert="vert27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6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Emergency Mgt Response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5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Health-service level monitoring to determine whether a local emergency management response is required, such as activating a Code Yellow (workforce issues)</a:t>
                      </a:r>
                      <a:endParaRPr kumimoji="0" lang="en-US" sz="500" b="0" i="0" u="none" strike="sng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500" strike="noStrike" kern="1200" noProof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Engage DH Emergency Management branch and relevant sector partners to consider regional emergency management response.   </a:t>
                      </a:r>
                      <a:endParaRPr kumimoji="0" lang="en-US" sz="500" b="0" i="0" u="none" strike="sng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5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Consider a coordinated Code Brown response.</a:t>
                      </a: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80093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0940586"/>
      </p:ext>
    </p:extLst>
  </p:cSld>
  <p:clrMapOvr>
    <a:masterClrMapping/>
  </p:clrMapOvr>
</p:sld>
</file>

<file path=ppt/theme/theme1.xml><?xml version="1.0" encoding="utf-8"?>
<a:theme xmlns:a="http://schemas.openxmlformats.org/drawingml/2006/main" name="Bod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DH navy 16x9 presentation" id="{312240A0-3964-F146-A3AA-9400C51E8E33}" vid="{E9F1A43C-0529-7049-8811-9078062534B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E35D625F013F41A8F9F18411A2EF01" ma:contentTypeVersion="14" ma:contentTypeDescription="Create a new document." ma:contentTypeScope="" ma:versionID="f08ecb4f4e9dec8d340cfac77fb3e7ce">
  <xsd:schema xmlns:xsd="http://www.w3.org/2001/XMLSchema" xmlns:xs="http://www.w3.org/2001/XMLSchema" xmlns:p="http://schemas.microsoft.com/office/2006/metadata/properties" xmlns:ns2="31e6f97e-5548-4a2a-97d6-64f9b95c9273" xmlns:ns3="584401b5-2aed-45d4-8cc3-796ca23c918a" targetNamespace="http://schemas.microsoft.com/office/2006/metadata/properties" ma:root="true" ma:fieldsID="3e9a0df73eff0516853b2260d6cc9253" ns2:_="" ns3:_="">
    <xsd:import namespace="31e6f97e-5548-4a2a-97d6-64f9b95c9273"/>
    <xsd:import namespace="584401b5-2aed-45d4-8cc3-796ca23c91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e6f97e-5548-4a2a-97d6-64f9b95c92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4401b5-2aed-45d4-8cc3-796ca23c918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A024B37-3AA7-4A3F-95B6-3888D1833B31}"/>
</file>

<file path=customXml/itemProps2.xml><?xml version="1.0" encoding="utf-8"?>
<ds:datastoreItem xmlns:ds="http://schemas.openxmlformats.org/officeDocument/2006/customXml" ds:itemID="{52207AAA-458F-4686-B3A2-DCF6065253B3}">
  <ds:schemaRefs>
    <ds:schemaRef ds:uri="31e6f97e-5548-4a2a-97d6-64f9b95c9273"/>
    <ds:schemaRef ds:uri="http://www.w3.org/XML/1998/namespace"/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584401b5-2aed-45d4-8cc3-796ca23c918a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47114E3B-6D21-4612-A071-B7392C7DF47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DH navy 16x9 presentation</Template>
  <TotalTime>0</TotalTime>
  <Words>1170</Words>
  <Application>Microsoft Office PowerPoint</Application>
  <PresentationFormat>On-screen Show (16:9)</PresentationFormat>
  <Paragraphs>148</Paragraphs>
  <Slides>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Body</vt:lpstr>
      <vt:lpstr>Heath System Response</vt:lpstr>
      <vt:lpstr>How the Health System Response is used</vt:lpstr>
      <vt:lpstr>Health System Response matrix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Heath System Response</dc:title>
  <dc:subject/>
  <dc:creator>James Comerford (Health)</dc:creator>
  <cp:keywords/>
  <dc:description/>
  <cp:lastModifiedBy>Carla Donnery (Health)</cp:lastModifiedBy>
  <cp:revision>16</cp:revision>
  <dcterms:created xsi:type="dcterms:W3CDTF">2023-07-11T00:57:52Z</dcterms:created>
  <dcterms:modified xsi:type="dcterms:W3CDTF">2024-01-10T23:04:50Z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nguage">
    <vt:lpwstr>English</vt:lpwstr>
  </property>
  <property fmtid="{D5CDD505-2E9C-101B-9397-08002B2CF9AE}" pid="3" name="version">
    <vt:lpwstr>v5 160322021</vt:lpwstr>
  </property>
  <property fmtid="{D5CDD505-2E9C-101B-9397-08002B2CF9AE}" pid="4" name="ContentTypeId">
    <vt:lpwstr>0x010100C0E35D625F013F41A8F9F18411A2EF01</vt:lpwstr>
  </property>
  <property fmtid="{D5CDD505-2E9C-101B-9397-08002B2CF9AE}" pid="5" name="MSIP_Label_43e64453-338c-4f93-8a4d-0039a0a41f2a_Enabled">
    <vt:lpwstr>true</vt:lpwstr>
  </property>
  <property fmtid="{D5CDD505-2E9C-101B-9397-08002B2CF9AE}" pid="6" name="MSIP_Label_43e64453-338c-4f93-8a4d-0039a0a41f2a_SetDate">
    <vt:lpwstr>2023-11-01T06:34:18Z</vt:lpwstr>
  </property>
  <property fmtid="{D5CDD505-2E9C-101B-9397-08002B2CF9AE}" pid="7" name="MSIP_Label_43e64453-338c-4f93-8a4d-0039a0a41f2a_Method">
    <vt:lpwstr>Privileged</vt:lpwstr>
  </property>
  <property fmtid="{D5CDD505-2E9C-101B-9397-08002B2CF9AE}" pid="8" name="MSIP_Label_43e64453-338c-4f93-8a4d-0039a0a41f2a_Name">
    <vt:lpwstr>43e64453-338c-4f93-8a4d-0039a0a41f2a</vt:lpwstr>
  </property>
  <property fmtid="{D5CDD505-2E9C-101B-9397-08002B2CF9AE}" pid="9" name="MSIP_Label_43e64453-338c-4f93-8a4d-0039a0a41f2a_SiteId">
    <vt:lpwstr>c0e0601f-0fac-449c-9c88-a104c4eb9f28</vt:lpwstr>
  </property>
  <property fmtid="{D5CDD505-2E9C-101B-9397-08002B2CF9AE}" pid="10" name="MSIP_Label_43e64453-338c-4f93-8a4d-0039a0a41f2a_ActionId">
    <vt:lpwstr>931ac559-9bde-4ffe-8eea-4189e35a167d</vt:lpwstr>
  </property>
  <property fmtid="{D5CDD505-2E9C-101B-9397-08002B2CF9AE}" pid="11" name="MSIP_Label_43e64453-338c-4f93-8a4d-0039a0a41f2a_ContentBits">
    <vt:lpwstr>2</vt:lpwstr>
  </property>
</Properties>
</file>